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581" r:id="rId2"/>
    <p:sldId id="510" r:id="rId3"/>
    <p:sldId id="513" r:id="rId4"/>
    <p:sldId id="514" r:id="rId5"/>
    <p:sldId id="511" r:id="rId6"/>
    <p:sldId id="584" r:id="rId7"/>
    <p:sldId id="520" r:id="rId8"/>
    <p:sldId id="523" r:id="rId9"/>
    <p:sldId id="524" r:id="rId10"/>
    <p:sldId id="525" r:id="rId11"/>
    <p:sldId id="526" r:id="rId12"/>
    <p:sldId id="498" r:id="rId13"/>
    <p:sldId id="508" r:id="rId14"/>
    <p:sldId id="529" r:id="rId15"/>
    <p:sldId id="522" r:id="rId16"/>
    <p:sldId id="528" r:id="rId17"/>
    <p:sldId id="533" r:id="rId18"/>
    <p:sldId id="503" r:id="rId19"/>
    <p:sldId id="504" r:id="rId20"/>
    <p:sldId id="519" r:id="rId21"/>
    <p:sldId id="517" r:id="rId22"/>
    <p:sldId id="505" r:id="rId23"/>
    <p:sldId id="506" r:id="rId24"/>
    <p:sldId id="507" r:id="rId25"/>
    <p:sldId id="583" r:id="rId26"/>
    <p:sldId id="53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43" autoAdjust="0"/>
    <p:restoredTop sz="95274" autoAdjust="0"/>
  </p:normalViewPr>
  <p:slideViewPr>
    <p:cSldViewPr snapToGrid="0">
      <p:cViewPr varScale="1">
        <p:scale>
          <a:sx n="93" d="100"/>
          <a:sy n="93" d="100"/>
        </p:scale>
        <p:origin x="216" y="2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D42FE5-F1BB-48DC-B431-0216A7AEEA74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64F308-5FCA-4169-A0A5-28CF5EF76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560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effectLst/>
              <a:latin typeface="+mj-lt"/>
              <a:ea typeface="+mj-ea"/>
              <a:cs typeface="+mj-cs"/>
              <a:sym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037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effectLst/>
                <a:latin typeface="+mj-lt"/>
                <a:ea typeface="+mj-ea"/>
                <a:cs typeface="+mj-cs"/>
                <a:sym typeface="Calibri"/>
              </a:rPr>
              <a:t> Or</a:t>
            </a:r>
            <a:r>
              <a:rPr lang="en-US" sz="1200" baseline="0" dirty="0">
                <a:effectLst/>
                <a:latin typeface="+mj-lt"/>
                <a:ea typeface="+mj-ea"/>
                <a:cs typeface="+mj-cs"/>
                <a:sym typeface="Calibri"/>
              </a:rPr>
              <a:t> t</a:t>
            </a:r>
            <a:r>
              <a:rPr lang="en-US" sz="1200" dirty="0">
                <a:effectLst/>
                <a:latin typeface="+mj-lt"/>
                <a:ea typeface="+mj-ea"/>
                <a:cs typeface="+mj-cs"/>
                <a:sym typeface="Calibri"/>
              </a:rPr>
              <a:t>he present!</a:t>
            </a:r>
          </a:p>
          <a:p>
            <a:r>
              <a:rPr lang="en-US" sz="1200" dirty="0">
                <a:effectLst/>
                <a:latin typeface="+mj-lt"/>
                <a:ea typeface="+mj-ea"/>
                <a:cs typeface="+mj-cs"/>
                <a:sym typeface="Calibri"/>
              </a:rPr>
              <a:t>Tools (mic, camera, systems </a:t>
            </a:r>
            <a:r>
              <a:rPr lang="mr-IN" sz="1200" dirty="0">
                <a:effectLst/>
                <a:latin typeface="+mj-lt"/>
                <a:ea typeface="+mj-ea"/>
                <a:cs typeface="+mj-cs"/>
                <a:sym typeface="Calibri"/>
              </a:rPr>
              <a:t>–</a:t>
            </a:r>
            <a:r>
              <a:rPr lang="en-US" sz="1200" dirty="0">
                <a:effectLst/>
                <a:latin typeface="+mj-lt"/>
                <a:ea typeface="+mj-ea"/>
                <a:cs typeface="+mj-cs"/>
                <a:sym typeface="Calibri"/>
              </a:rPr>
              <a:t> also new skills to test via CB </a:t>
            </a:r>
            <a:r>
              <a:rPr lang="mr-IN" sz="1200" dirty="0">
                <a:effectLst/>
                <a:latin typeface="+mj-lt"/>
                <a:ea typeface="+mj-ea"/>
                <a:cs typeface="+mj-cs"/>
                <a:sym typeface="Calibri"/>
              </a:rPr>
              <a:t>–</a:t>
            </a:r>
            <a:r>
              <a:rPr lang="en-US" sz="1200" dirty="0">
                <a:effectLst/>
                <a:latin typeface="+mj-lt"/>
                <a:ea typeface="+mj-ea"/>
                <a:cs typeface="+mj-cs"/>
                <a:sym typeface="Calibri"/>
              </a:rPr>
              <a:t>webpages, etc.)</a:t>
            </a:r>
          </a:p>
          <a:p>
            <a:endParaRPr lang="en-US" sz="1200" dirty="0">
              <a:effectLst/>
              <a:latin typeface="+mj-lt"/>
              <a:ea typeface="+mj-ea"/>
              <a:cs typeface="+mj-cs"/>
              <a:sym typeface="Calibri"/>
            </a:endParaRPr>
          </a:p>
          <a:p>
            <a:r>
              <a:rPr lang="en-US" sz="1200" dirty="0">
                <a:effectLst/>
                <a:latin typeface="+mj-lt"/>
                <a:ea typeface="+mj-ea"/>
                <a:cs typeface="+mj-cs"/>
                <a:sym typeface="Calibri"/>
              </a:rPr>
              <a:t>CB </a:t>
            </a:r>
            <a:r>
              <a:rPr lang="mr-IN" sz="1200" dirty="0">
                <a:effectLst/>
                <a:latin typeface="+mj-lt"/>
                <a:ea typeface="+mj-ea"/>
                <a:cs typeface="+mj-cs"/>
                <a:sym typeface="Calibri"/>
              </a:rPr>
              <a:t>–</a:t>
            </a:r>
            <a:r>
              <a:rPr lang="en-US" sz="1200" dirty="0">
                <a:effectLst/>
                <a:latin typeface="+mj-lt"/>
                <a:ea typeface="+mj-ea"/>
                <a:cs typeface="+mj-cs"/>
                <a:sym typeface="Calibri"/>
              </a:rPr>
              <a:t> new skills to be represented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668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effectLst/>
                <a:latin typeface="+mj-lt"/>
                <a:ea typeface="+mj-ea"/>
                <a:cs typeface="+mj-cs"/>
                <a:sym typeface="Calibri"/>
              </a:rPr>
              <a:t> Or</a:t>
            </a:r>
            <a:r>
              <a:rPr lang="en-US" sz="1200" baseline="0" dirty="0">
                <a:effectLst/>
                <a:latin typeface="+mj-lt"/>
                <a:ea typeface="+mj-ea"/>
                <a:cs typeface="+mj-cs"/>
                <a:sym typeface="Calibri"/>
              </a:rPr>
              <a:t> t</a:t>
            </a:r>
            <a:r>
              <a:rPr lang="en-US" sz="1200" dirty="0">
                <a:effectLst/>
                <a:latin typeface="+mj-lt"/>
                <a:ea typeface="+mj-ea"/>
                <a:cs typeface="+mj-cs"/>
                <a:sym typeface="Calibri"/>
              </a:rPr>
              <a:t>he present!</a:t>
            </a:r>
          </a:p>
          <a:p>
            <a:r>
              <a:rPr lang="en-US" sz="1200" dirty="0">
                <a:effectLst/>
                <a:latin typeface="+mj-lt"/>
                <a:ea typeface="+mj-ea"/>
                <a:cs typeface="+mj-cs"/>
                <a:sym typeface="Calibri"/>
              </a:rPr>
              <a:t>Tools (mic, camera, systems </a:t>
            </a:r>
            <a:r>
              <a:rPr lang="mr-IN" sz="1200" dirty="0">
                <a:effectLst/>
                <a:latin typeface="+mj-lt"/>
                <a:ea typeface="+mj-ea"/>
                <a:cs typeface="+mj-cs"/>
                <a:sym typeface="Calibri"/>
              </a:rPr>
              <a:t>–</a:t>
            </a:r>
            <a:r>
              <a:rPr lang="en-US" sz="1200" dirty="0">
                <a:effectLst/>
                <a:latin typeface="+mj-lt"/>
                <a:ea typeface="+mj-ea"/>
                <a:cs typeface="+mj-cs"/>
                <a:sym typeface="Calibri"/>
              </a:rPr>
              <a:t> also new skills to test via CB </a:t>
            </a:r>
            <a:r>
              <a:rPr lang="mr-IN" sz="1200" dirty="0">
                <a:effectLst/>
                <a:latin typeface="+mj-lt"/>
                <a:ea typeface="+mj-ea"/>
                <a:cs typeface="+mj-cs"/>
                <a:sym typeface="Calibri"/>
              </a:rPr>
              <a:t>–</a:t>
            </a:r>
            <a:r>
              <a:rPr lang="en-US" sz="1200" dirty="0">
                <a:effectLst/>
                <a:latin typeface="+mj-lt"/>
                <a:ea typeface="+mj-ea"/>
                <a:cs typeface="+mj-cs"/>
                <a:sym typeface="Calibri"/>
              </a:rPr>
              <a:t>webpages, etc.)</a:t>
            </a:r>
          </a:p>
          <a:p>
            <a:endParaRPr lang="en-US" sz="1200" dirty="0">
              <a:effectLst/>
              <a:latin typeface="+mj-lt"/>
              <a:ea typeface="+mj-ea"/>
              <a:cs typeface="+mj-cs"/>
              <a:sym typeface="Calibri"/>
            </a:endParaRPr>
          </a:p>
          <a:p>
            <a:r>
              <a:rPr lang="en-US" sz="1200" dirty="0">
                <a:effectLst/>
                <a:latin typeface="+mj-lt"/>
                <a:ea typeface="+mj-ea"/>
                <a:cs typeface="+mj-cs"/>
                <a:sym typeface="Calibri"/>
              </a:rPr>
              <a:t>CB </a:t>
            </a:r>
            <a:r>
              <a:rPr lang="mr-IN" sz="1200" dirty="0">
                <a:effectLst/>
                <a:latin typeface="+mj-lt"/>
                <a:ea typeface="+mj-ea"/>
                <a:cs typeface="+mj-cs"/>
                <a:sym typeface="Calibri"/>
              </a:rPr>
              <a:t>–</a:t>
            </a:r>
            <a:r>
              <a:rPr lang="en-US" sz="1200" dirty="0">
                <a:effectLst/>
                <a:latin typeface="+mj-lt"/>
                <a:ea typeface="+mj-ea"/>
                <a:cs typeface="+mj-cs"/>
                <a:sym typeface="Calibri"/>
              </a:rPr>
              <a:t> new skills to be represented</a:t>
            </a:r>
          </a:p>
          <a:p>
            <a:endParaRPr lang="en-US" sz="1200" dirty="0">
              <a:effectLst/>
              <a:latin typeface="+mj-lt"/>
              <a:ea typeface="+mj-ea"/>
              <a:cs typeface="+mj-cs"/>
              <a:sym typeface="Calibri"/>
            </a:endParaRPr>
          </a:p>
          <a:p>
            <a:r>
              <a:rPr lang="en-US" sz="1200" dirty="0">
                <a:effectLst/>
                <a:latin typeface="+mj-lt"/>
                <a:ea typeface="+mj-ea"/>
                <a:cs typeface="+mj-cs"/>
                <a:sym typeface="Calibri"/>
              </a:rPr>
              <a:t>Research: language test </a:t>
            </a:r>
            <a:r>
              <a:rPr lang="mr-IN" sz="1200" dirty="0">
                <a:effectLst/>
                <a:latin typeface="+mj-lt"/>
                <a:ea typeface="+mj-ea"/>
                <a:cs typeface="+mj-cs"/>
                <a:sym typeface="Calibri"/>
              </a:rPr>
              <a:t>–</a:t>
            </a:r>
            <a:r>
              <a:rPr lang="en-US" sz="1200" dirty="0">
                <a:effectLst/>
                <a:latin typeface="+mj-lt"/>
                <a:ea typeface="+mj-ea"/>
                <a:cs typeface="+mj-cs"/>
                <a:sym typeface="Calibri"/>
              </a:rPr>
              <a:t> are they any different?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791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effectLst/>
                <a:latin typeface="+mj-lt"/>
                <a:ea typeface="+mj-ea"/>
                <a:cs typeface="+mj-cs"/>
                <a:sym typeface="Calibri"/>
              </a:rPr>
              <a:t> Are these PC plans or general comments?</a:t>
            </a:r>
          </a:p>
          <a:p>
            <a:endParaRPr lang="en-US" sz="1200" dirty="0">
              <a:effectLst/>
              <a:latin typeface="+mj-lt"/>
              <a:ea typeface="+mj-ea"/>
              <a:cs typeface="+mj-cs"/>
              <a:sym typeface="Calibri"/>
            </a:endParaRPr>
          </a:p>
          <a:p>
            <a:r>
              <a:rPr lang="en-US" sz="1200" dirty="0">
                <a:effectLst/>
                <a:latin typeface="+mj-lt"/>
                <a:ea typeface="+mj-ea"/>
                <a:cs typeface="+mj-cs"/>
                <a:sym typeface="Calibri"/>
              </a:rPr>
              <a:t>Use of Fitbits</a:t>
            </a:r>
          </a:p>
          <a:p>
            <a:endParaRPr lang="en-US" sz="1200" dirty="0">
              <a:effectLst/>
              <a:latin typeface="+mj-lt"/>
              <a:ea typeface="+mj-ea"/>
              <a:cs typeface="+mj-cs"/>
              <a:sym typeface="Calibri"/>
            </a:endParaRPr>
          </a:p>
          <a:p>
            <a:r>
              <a:rPr lang="en-US" sz="1200" dirty="0">
                <a:effectLst/>
                <a:latin typeface="+mj-lt"/>
                <a:ea typeface="+mj-ea"/>
                <a:cs typeface="+mj-cs"/>
                <a:sym typeface="Calibri"/>
              </a:rPr>
              <a:t>Any particular considerations re language tests (e.g. keyboard patterns)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0423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effectLst/>
                <a:latin typeface="+mj-lt"/>
                <a:ea typeface="+mj-ea"/>
                <a:cs typeface="+mj-cs"/>
                <a:sym typeface="Calibri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6855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effectLst/>
                <a:latin typeface="+mj-lt"/>
                <a:ea typeface="+mj-ea"/>
                <a:cs typeface="+mj-cs"/>
                <a:sym typeface="Calibri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2120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effectLst/>
                <a:latin typeface="+mj-lt"/>
                <a:ea typeface="+mj-ea"/>
                <a:cs typeface="+mj-cs"/>
                <a:sym typeface="Calibri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1218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effectLst/>
                <a:latin typeface="+mj-lt"/>
                <a:ea typeface="+mj-ea"/>
                <a:cs typeface="+mj-cs"/>
                <a:sym typeface="Calibri"/>
              </a:rPr>
              <a:t>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0238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effectLst/>
                <a:latin typeface="+mj-lt"/>
                <a:ea typeface="+mj-ea"/>
                <a:cs typeface="+mj-cs"/>
                <a:sym typeface="Calibri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820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effectLst/>
                <a:latin typeface="+mj-lt"/>
                <a:ea typeface="+mj-ea"/>
                <a:cs typeface="+mj-cs"/>
                <a:sym typeface="Calibri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098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effectLst/>
                <a:latin typeface="+mj-lt"/>
                <a:ea typeface="+mj-ea"/>
                <a:cs typeface="+mj-cs"/>
                <a:sym typeface="Calibri"/>
              </a:rPr>
              <a:t> Query ratio vs cost!</a:t>
            </a:r>
          </a:p>
          <a:p>
            <a:r>
              <a:rPr lang="en-US" sz="1200" dirty="0">
                <a:effectLst/>
                <a:latin typeface="+mj-lt"/>
                <a:ea typeface="+mj-ea"/>
                <a:cs typeface="+mj-cs"/>
                <a:sym typeface="Calibri"/>
              </a:rPr>
              <a:t>Recorded</a:t>
            </a:r>
          </a:p>
        </p:txBody>
      </p:sp>
    </p:spTree>
    <p:extLst>
      <p:ext uri="{BB962C8B-B14F-4D97-AF65-F5344CB8AC3E}">
        <p14:creationId xmlns:p14="http://schemas.microsoft.com/office/powerpoint/2010/main" val="3415889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687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051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effectLst/>
                <a:latin typeface="+mj-lt"/>
                <a:ea typeface="+mj-ea"/>
                <a:cs typeface="+mj-cs"/>
                <a:sym typeface="Calibri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4340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effectLst/>
                <a:latin typeface="+mj-lt"/>
                <a:ea typeface="+mj-ea"/>
                <a:cs typeface="+mj-cs"/>
                <a:sym typeface="Calibri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3756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effectLst/>
                <a:latin typeface="+mj-lt"/>
                <a:ea typeface="+mj-ea"/>
                <a:cs typeface="+mj-cs"/>
                <a:sym typeface="Calibri"/>
              </a:rPr>
              <a:t> Are these PC plans or general comments?</a:t>
            </a:r>
          </a:p>
          <a:p>
            <a:endParaRPr lang="en-US" sz="1200" dirty="0">
              <a:effectLst/>
              <a:latin typeface="+mj-lt"/>
              <a:ea typeface="+mj-ea"/>
              <a:cs typeface="+mj-cs"/>
              <a:sym typeface="Calibri"/>
            </a:endParaRPr>
          </a:p>
          <a:p>
            <a:r>
              <a:rPr lang="en-US" sz="1200" dirty="0">
                <a:effectLst/>
                <a:latin typeface="+mj-lt"/>
                <a:ea typeface="+mj-ea"/>
                <a:cs typeface="+mj-cs"/>
                <a:sym typeface="Calibri"/>
              </a:rPr>
              <a:t>Use of Fitbits</a:t>
            </a:r>
          </a:p>
          <a:p>
            <a:endParaRPr lang="en-US" sz="1200" dirty="0">
              <a:effectLst/>
              <a:latin typeface="+mj-lt"/>
              <a:ea typeface="+mj-ea"/>
              <a:cs typeface="+mj-cs"/>
              <a:sym typeface="Calibri"/>
            </a:endParaRPr>
          </a:p>
          <a:p>
            <a:r>
              <a:rPr lang="en-US" sz="1200" dirty="0">
                <a:effectLst/>
                <a:latin typeface="+mj-lt"/>
                <a:ea typeface="+mj-ea"/>
                <a:cs typeface="+mj-cs"/>
                <a:sym typeface="Calibri"/>
              </a:rPr>
              <a:t>Any particular considerations re language tests (e.g. keyboard patterns)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67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69737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0141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 organisation/logistics</a:t>
            </a:r>
          </a:p>
          <a:p>
            <a:r>
              <a:rPr lang="en-US" dirty="0"/>
              <a:t>It’s about fairness and effective assessment</a:t>
            </a:r>
          </a:p>
        </p:txBody>
      </p:sp>
    </p:spTree>
    <p:extLst>
      <p:ext uri="{BB962C8B-B14F-4D97-AF65-F5344CB8AC3E}">
        <p14:creationId xmlns:p14="http://schemas.microsoft.com/office/powerpoint/2010/main" val="778570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be a combination </a:t>
            </a:r>
          </a:p>
          <a:p>
            <a:r>
              <a:rPr lang="en-US" dirty="0"/>
              <a:t>In fully automated version </a:t>
            </a:r>
            <a:r>
              <a:rPr lang="mr-IN" dirty="0"/>
              <a:t>–</a:t>
            </a:r>
            <a:r>
              <a:rPr lang="en-US" dirty="0"/>
              <a:t> no proctor</a:t>
            </a:r>
          </a:p>
          <a:p>
            <a:r>
              <a:rPr lang="en-US" dirty="0"/>
              <a:t>Deters/prevents/identifies malpractice</a:t>
            </a:r>
          </a:p>
        </p:txBody>
      </p:sp>
    </p:spTree>
    <p:extLst>
      <p:ext uri="{BB962C8B-B14F-4D97-AF65-F5344CB8AC3E}">
        <p14:creationId xmlns:p14="http://schemas.microsoft.com/office/powerpoint/2010/main" val="140129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CB</a:t>
            </a:r>
            <a:r>
              <a:rPr lang="en-GB" baseline="0" dirty="0"/>
              <a:t> 20 </a:t>
            </a:r>
            <a:r>
              <a:rPr lang="en-GB" baseline="0" dirty="0" err="1"/>
              <a:t>yrs</a:t>
            </a:r>
            <a:r>
              <a:rPr lang="en-GB" baseline="0" dirty="0"/>
              <a:t>/40 </a:t>
            </a:r>
            <a:r>
              <a:rPr lang="en-GB" baseline="0" dirty="0" err="1"/>
              <a:t>yrs</a:t>
            </a:r>
            <a:r>
              <a:rPr lang="en-GB" baseline="0" dirty="0"/>
              <a:t>?</a:t>
            </a:r>
          </a:p>
          <a:p>
            <a:r>
              <a:rPr lang="en-GB" baseline="0" dirty="0"/>
              <a:t>Now very widespread </a:t>
            </a:r>
            <a:r>
              <a:rPr lang="mr-IN" baseline="0" dirty="0"/>
              <a:t>–</a:t>
            </a:r>
            <a:r>
              <a:rPr lang="en-GB" baseline="0" dirty="0"/>
              <a:t> add numbers</a:t>
            </a:r>
          </a:p>
          <a:p>
            <a:r>
              <a:rPr lang="en-GB" baseline="0" dirty="0"/>
              <a:t>Inc. high stakes</a:t>
            </a:r>
          </a:p>
          <a:p>
            <a:r>
              <a:rPr lang="en-GB" baseline="0" dirty="0"/>
              <a:t>Which of above most significant? Depends on perspective. But Flex is the big attraction do a test when you want/when you’re ready.</a:t>
            </a:r>
          </a:p>
          <a:p>
            <a:r>
              <a:rPr lang="en-GB" baseline="0" dirty="0"/>
              <a:t>What other services/products provided so you have no control over when supplied</a:t>
            </a:r>
            <a:r>
              <a:rPr lang="mr-IN" baseline="0" dirty="0"/>
              <a:t>…</a:t>
            </a:r>
            <a:r>
              <a:rPr lang="en-GB" baseline="0" dirty="0"/>
              <a:t>..? Do we like them? Testing = individual experience</a:t>
            </a:r>
          </a:p>
          <a:p>
            <a:r>
              <a:rPr lang="en-GB" baseline="0" dirty="0"/>
              <a:t>Constraints of CB </a:t>
            </a:r>
            <a:r>
              <a:rPr lang="mr-IN" baseline="0" dirty="0"/>
              <a:t>–</a:t>
            </a:r>
            <a:r>
              <a:rPr lang="en-GB" baseline="0" dirty="0"/>
              <a:t> test centre/kit available/reliable connection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883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</a:t>
            </a:r>
            <a:r>
              <a:rPr lang="en-US" baseline="0" dirty="0"/>
              <a:t> to be </a:t>
            </a:r>
            <a:r>
              <a:rPr lang="en-US" baseline="0" dirty="0" err="1"/>
              <a:t>organised</a:t>
            </a:r>
            <a:r>
              <a:rPr lang="en-US" baseline="0" dirty="0"/>
              <a:t> + staffed (are have to be distributed, to be convenient to </a:t>
            </a:r>
            <a:r>
              <a:rPr lang="en-US" baseline="0" dirty="0" err="1"/>
              <a:t>cands</a:t>
            </a:r>
            <a:r>
              <a:rPr lang="en-US" baseline="0" dirty="0"/>
              <a:t>.). Staff to check identity/prevent cheating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Still requires kit and room spec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920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effectLst/>
                <a:latin typeface="+mj-lt"/>
                <a:ea typeface="+mj-ea"/>
                <a:cs typeface="+mj-cs"/>
                <a:sym typeface="Calibri"/>
              </a:rPr>
              <a:t>Add reference</a:t>
            </a:r>
          </a:p>
          <a:p>
            <a:r>
              <a:rPr lang="en-US" sz="1200" dirty="0">
                <a:effectLst/>
                <a:latin typeface="+mj-lt"/>
                <a:ea typeface="+mj-ea"/>
                <a:cs typeface="+mj-cs"/>
                <a:sym typeface="Calibri"/>
              </a:rPr>
              <a:t>Simple to sophisticated. Cumulative</a:t>
            </a:r>
            <a:r>
              <a:rPr lang="en-US" sz="1200" baseline="0" dirty="0">
                <a:effectLst/>
                <a:latin typeface="+mj-lt"/>
                <a:ea typeface="+mj-ea"/>
                <a:cs typeface="+mj-cs"/>
                <a:sym typeface="Calibri"/>
              </a:rPr>
              <a:t> (some). Refer to fully automated model</a:t>
            </a:r>
            <a:endParaRPr lang="en-US" sz="1200" dirty="0">
              <a:effectLst/>
              <a:latin typeface="+mj-lt"/>
              <a:ea typeface="+mj-ea"/>
              <a:cs typeface="+mj-cs"/>
              <a:sym typeface="Calibri"/>
            </a:endParaRPr>
          </a:p>
          <a:p>
            <a:r>
              <a:rPr lang="en-US" sz="1200" dirty="0">
                <a:effectLst/>
                <a:latin typeface="+mj-lt"/>
                <a:ea typeface="+mj-ea"/>
                <a:cs typeface="+mj-cs"/>
                <a:sym typeface="Calibri"/>
              </a:rPr>
              <a:t>1. One step up from Skype</a:t>
            </a:r>
          </a:p>
          <a:p>
            <a:r>
              <a:rPr lang="en-US" sz="1200" dirty="0">
                <a:effectLst/>
                <a:latin typeface="+mj-lt"/>
                <a:ea typeface="+mj-ea"/>
                <a:cs typeface="+mj-cs"/>
                <a:sym typeface="Calibri"/>
              </a:rPr>
              <a:t>2. Fast </a:t>
            </a:r>
            <a:r>
              <a:rPr lang="en-US" sz="1200" dirty="0" err="1">
                <a:effectLst/>
                <a:latin typeface="+mj-lt"/>
                <a:ea typeface="+mj-ea"/>
                <a:cs typeface="+mj-cs"/>
                <a:sym typeface="Calibri"/>
              </a:rPr>
              <a:t>fwd</a:t>
            </a:r>
            <a:r>
              <a:rPr lang="en-US" sz="1200" baseline="0" dirty="0">
                <a:effectLst/>
                <a:latin typeface="+mj-lt"/>
                <a:ea typeface="+mj-ea"/>
                <a:cs typeface="+mj-cs"/>
                <a:sym typeface="Calibri"/>
              </a:rPr>
              <a:t> x 3 </a:t>
            </a:r>
            <a:r>
              <a:rPr lang="mr-IN" sz="1200" baseline="0" dirty="0">
                <a:effectLst/>
                <a:latin typeface="+mj-lt"/>
                <a:ea typeface="+mj-ea"/>
                <a:cs typeface="+mj-cs"/>
                <a:sym typeface="Calibri"/>
              </a:rPr>
              <a:t>–</a:t>
            </a:r>
            <a:r>
              <a:rPr lang="en-US" sz="1200" baseline="0" dirty="0">
                <a:effectLst/>
                <a:latin typeface="+mj-lt"/>
                <a:ea typeface="+mj-ea"/>
                <a:cs typeface="+mj-cs"/>
                <a:sym typeface="Calibri"/>
              </a:rPr>
              <a:t> x20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089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A2BB6A-0008-4935-9680-A3D2A9BA7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261CB59-9347-4D57-99A1-7DAF20E0E6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3FFD9F3-F092-472A-B3C1-A2683D5DA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02F3C-E451-4C0D-971C-3795B280463A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2458CD-2CC2-4138-956C-402D4E458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77DFB9-46A4-44EA-A9EB-B35DFD4A9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899D7-056E-4B19-99AC-D89FC5106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82186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D9C3B5-AB3C-4914-A7D0-415864D47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AA5E2AC-2796-424D-9807-5AAD63E13C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C520EA-2BCF-4764-8A22-627EF6434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02F3C-E451-4C0D-971C-3795B280463A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0C04C7-0AC7-482C-A0B4-19BA54A9D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1B0D94-AB3C-4D94-AE38-D68BCEC2C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899D7-056E-4B19-99AC-D89FC5106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82296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7900101-7EC9-43FC-8619-27F39A0EB8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E5A79C2-A7C2-44D7-82AB-4A4EE7C7CA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34590D-A2B0-4382-B7CF-234CB1BBA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02F3C-E451-4C0D-971C-3795B280463A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D1F671-CC80-4290-9DEF-E482C199B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D6835C-FA3C-4E55-9546-4093BD812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899D7-056E-4B19-99AC-D89FC5106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50755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sldNum" sz="quarter" idx="2"/>
          </p:nvPr>
        </p:nvSpPr>
        <p:spPr>
          <a:xfrm>
            <a:off x="492708" y="6455516"/>
            <a:ext cx="65" cy="15388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1866900" y="996123"/>
            <a:ext cx="4229100" cy="16216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02265593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/>
          </p:cNvSpPr>
          <p:nvPr>
            <p:ph type="sldNum" sz="quarter" idx="2"/>
          </p:nvPr>
        </p:nvSpPr>
        <p:spPr>
          <a:xfrm>
            <a:off x="492708" y="6455516"/>
            <a:ext cx="65" cy="15388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51" name="Shape 251"/>
          <p:cNvSpPr>
            <a:spLocks noGrp="1"/>
          </p:cNvSpPr>
          <p:nvPr>
            <p:ph type="pic" sz="half" idx="13"/>
          </p:nvPr>
        </p:nvSpPr>
        <p:spPr>
          <a:xfrm>
            <a:off x="9056536" y="0"/>
            <a:ext cx="3135465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52" name="Shape 252"/>
          <p:cNvSpPr>
            <a:spLocks noGrp="1"/>
          </p:cNvSpPr>
          <p:nvPr>
            <p:ph type="title"/>
          </p:nvPr>
        </p:nvSpPr>
        <p:spPr>
          <a:xfrm>
            <a:off x="1866900" y="2618189"/>
            <a:ext cx="4229100" cy="16216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206497522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7667583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" name="PeopleCertLogo.png"/>
          <p:cNvPicPr>
            <a:picLocks noChangeAspect="1"/>
          </p:cNvPicPr>
          <p:nvPr userDrawn="1"/>
        </p:nvPicPr>
        <p:blipFill>
          <a:blip r:embed="rId2">
            <a:extLst/>
          </a:blip>
          <a:srcRect l="12987" r="12987" b="37128"/>
          <a:stretch>
            <a:fillRect/>
          </a:stretch>
        </p:blipFill>
        <p:spPr>
          <a:xfrm>
            <a:off x="66178" y="274320"/>
            <a:ext cx="853124" cy="30170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9236958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5C29C6-FB3F-4C4E-BA42-EBE1FB76C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51AD33-91BA-4EBC-A431-B3586BEA2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6820F9E-43FF-4361-AA8D-E854431C0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02F3C-E451-4C0D-971C-3795B280463A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60C6139-F690-4A0C-A21D-9F3A9AEC9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1E366F-AD4B-4585-8171-1ACD58628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899D7-056E-4B19-99AC-D89FC5106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01705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3048D9-3222-46A3-A61D-5FF29F877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24D534A-D149-499E-AB27-E10C27843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A64468-2934-4F38-97AF-C93734F85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02F3C-E451-4C0D-971C-3795B280463A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397207-C4E8-45C6-A9A3-190AA06A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7C2512-F2B1-4EF8-8B51-55196C309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899D7-056E-4B19-99AC-D89FC5106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328604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2B8633-D241-4031-B476-3620076EF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570F72-BAAE-4739-917B-5EE97EF364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769D9A8-849D-41DE-85EA-FB4D652BB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EC6EE97-42B3-4AFD-A2E0-2BFB8559A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02F3C-E451-4C0D-971C-3795B280463A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4E7ABDB-3AE5-42F8-A4B7-56A26DA18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3DA9C43-77FE-426E-AB47-42B0660FD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899D7-056E-4B19-99AC-D89FC5106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98685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B3F1C2-B3EF-4DF2-A010-9822384C2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B659AC4-B41A-4F78-94A6-FA6EC9FFA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7CF7811-C92F-4962-B316-3D9C94FB8A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AD2846B-A8A6-4158-94D0-FDF98CB4A9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0F4E157-8F5B-4DE6-9D11-306285C78E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3B25884-9A8D-42C2-905A-94CFD5964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02F3C-E451-4C0D-971C-3795B280463A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1583104-3A31-4AA9-84D1-AF60C18B0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FA08833-0E13-440D-9E73-E3A981AA6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899D7-056E-4B19-99AC-D89FC5106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000929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398CA9-3017-4DAE-BEC3-EAE6158EB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37A4768-0BC3-4E49-A82A-FE6C22E94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02F3C-E451-4C0D-971C-3795B280463A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3659451-4BE1-4FF5-BB4D-5D23154A4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3CADEB8-20BE-4637-A71C-324921634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899D7-056E-4B19-99AC-D89FC5106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2644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C90CA2A-ACD8-46A8-9B2E-2EBFA4724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02F3C-E451-4C0D-971C-3795B280463A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2527777-1448-4BA4-8226-084071078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C9D4704-8DBB-4D89-BCA2-136ADB844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899D7-056E-4B19-99AC-D89FC5106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87697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A521D2-D15E-4D0C-B78F-05DE135BC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9A65D0-B2A9-4866-BF41-2405D942A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DEE4635-C3DF-4544-9762-5730CD95A8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19D847F-A775-4A4A-BE1C-D80BAE8BA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02F3C-E451-4C0D-971C-3795B280463A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12CD992-FAFD-4348-B89A-51D57A7E6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15F86CE-3385-4A1C-B31D-D0F03FD3D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899D7-056E-4B19-99AC-D89FC5106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395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A32595-BC70-42B4-9F18-7BF3D9224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0CB98EF-3A0E-4913-8DF3-75590A122B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30879CE-04E6-4E9A-9E9F-EB52E1D00F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84F3957-682B-44FE-A3AA-BFB4EEC54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02F3C-E451-4C0D-971C-3795B280463A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2BDF5F3-3040-4C73-AF8D-98E600E91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A3BC36A-6066-4A96-B3C9-E652A40EC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899D7-056E-4B19-99AC-D89FC5106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75173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F4E7D49-2EDB-460D-AFDF-648F0BE8A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24EF8C9-A441-4FD0-BDE6-BC77BBC1EA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979027-4B3F-4AA5-9424-31A027F213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02F3C-E451-4C0D-971C-3795B280463A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5D7CC9-9937-400F-A54F-5340AE615B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6BE41C-CE7B-4965-8BC4-D64E274D16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899D7-056E-4B19-99AC-D89FC5106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915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hyperlink" Target="mailto:roger.johnson@languagecert.org" TargetMode="External"/><Relationship Id="rId6" Type="http://schemas.openxmlformats.org/officeDocument/2006/relationships/hyperlink" Target="mailto:marios.molfetas@languagecert.org" TargetMode="External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5.tif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7.jpe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7.jpe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8.png"/><Relationship Id="rId5" Type="http://schemas.openxmlformats.org/officeDocument/2006/relationships/image" Target="../media/image26.png"/><Relationship Id="rId6" Type="http://schemas.openxmlformats.org/officeDocument/2006/relationships/image" Target="../media/image29.jpeg"/><Relationship Id="rId7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reports.peoplecert.org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34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36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37.jpeg"/><Relationship Id="rId5" Type="http://schemas.openxmlformats.org/officeDocument/2006/relationships/image" Target="../media/image20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9" Type="http://schemas.openxmlformats.org/officeDocument/2006/relationships/image" Target="../media/image41.png"/><Relationship Id="rId10" Type="http://schemas.openxmlformats.org/officeDocument/2006/relationships/image" Target="../media/image42.png"/><Relationship Id="rId11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44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hyperlink" Target="http://www.nebhe.org/thejournal/cheating-student-authentication-and-proctoring-in-online-programs/" TargetMode="External"/><Relationship Id="rId5" Type="http://schemas.openxmlformats.org/officeDocument/2006/relationships/hyperlink" Target="https://doi.org/10.1111/dsji.12140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gif"/><Relationship Id="rId4" Type="http://schemas.openxmlformats.org/officeDocument/2006/relationships/image" Target="../media/image8.jpeg"/><Relationship Id="rId5" Type="http://schemas.openxmlformats.org/officeDocument/2006/relationships/image" Target="../media/image9.png"/><Relationship Id="rId6" Type="http://schemas.openxmlformats.org/officeDocument/2006/relationships/image" Target="../media/image10.jpe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jpe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3.tif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729F3CA-CA80-4583-83DC-28EC1B2621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" r="1160"/>
          <a:stretch/>
        </p:blipFill>
        <p:spPr>
          <a:xfrm>
            <a:off x="0" y="-1160102"/>
            <a:ext cx="12204796" cy="9122096"/>
          </a:xfrm>
          <a:prstGeom prst="rect">
            <a:avLst/>
          </a:prstGeom>
        </p:spPr>
      </p:pic>
      <p:sp>
        <p:nvSpPr>
          <p:cNvPr id="520" name="Shape 520"/>
          <p:cNvSpPr/>
          <p:nvPr/>
        </p:nvSpPr>
        <p:spPr>
          <a:xfrm>
            <a:off x="0" y="5177586"/>
            <a:ext cx="12204795" cy="2784408"/>
          </a:xfrm>
          <a:prstGeom prst="rect">
            <a:avLst/>
          </a:prstGeom>
          <a:solidFill>
            <a:srgbClr val="FF32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6" name="TextBox 5"/>
          <p:cNvSpPr txBox="1"/>
          <p:nvPr/>
        </p:nvSpPr>
        <p:spPr>
          <a:xfrm>
            <a:off x="2400821" y="5273767"/>
            <a:ext cx="9587470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  <a:t>Online Proctoring: A key feature of </a:t>
            </a:r>
            <a:r>
              <a:rPr lang="en-US" sz="2000" b="1" dirty="0" smtClean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  <a:t>secure </a:t>
            </a:r>
            <a:r>
              <a:rPr lang="en-US" sz="2000" b="1" dirty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  <a:t>high stakes </a:t>
            </a:r>
            <a:r>
              <a:rPr lang="en-US" sz="2000" b="1" dirty="0" smtClean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  <a:t>tests </a:t>
            </a:r>
            <a:r>
              <a:rPr lang="en-US" sz="2000" b="1" dirty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  <a:t>in the future?</a:t>
            </a:r>
            <a:r>
              <a:rPr lang="en-US" sz="2000" dirty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1058EA8-7C09-479A-B5EB-55332D0D75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97" y="5514604"/>
            <a:ext cx="2413616" cy="1408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39C9195-CB2F-47EC-A990-D400D2859DE2}"/>
              </a:ext>
            </a:extLst>
          </p:cNvPr>
          <p:cNvSpPr txBox="1"/>
          <p:nvPr/>
        </p:nvSpPr>
        <p:spPr>
          <a:xfrm>
            <a:off x="7187878" y="5929002"/>
            <a:ext cx="4800413" cy="11695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Ubuntu" panose="020B0504030602030204" pitchFamily="34" charset="0"/>
                <a:ea typeface="Ubuntu" charset="0"/>
                <a:cs typeface="Ubuntu" charset="0"/>
              </a:rPr>
              <a:t>Roger Johnson &amp; Marios Molfetas</a:t>
            </a:r>
          </a:p>
          <a:p>
            <a:pPr algn="r"/>
            <a:r>
              <a:rPr lang="en-US" sz="1400" dirty="0" smtClean="0">
                <a:solidFill>
                  <a:schemeClr val="bg1"/>
                </a:solidFill>
                <a:latin typeface="Ubuntu" panose="020B0504030602030204" pitchFamily="34" charset="0"/>
              </a:rPr>
              <a:t>Chair </a:t>
            </a:r>
            <a:r>
              <a:rPr lang="en-US" sz="1400" dirty="0">
                <a:solidFill>
                  <a:schemeClr val="bg1"/>
                </a:solidFill>
                <a:latin typeface="Ubuntu" panose="020B0504030602030204" pitchFamily="34" charset="0"/>
              </a:rPr>
              <a:t>of the Advisory </a:t>
            </a:r>
            <a:r>
              <a:rPr lang="en-US" sz="1400" dirty="0" smtClean="0">
                <a:solidFill>
                  <a:schemeClr val="bg1"/>
                </a:solidFill>
                <a:latin typeface="Ubuntu" panose="020B0504030602030204" pitchFamily="34" charset="0"/>
              </a:rPr>
              <a:t>Council </a:t>
            </a:r>
            <a:r>
              <a:rPr lang="en-US" sz="1400" dirty="0">
                <a:solidFill>
                  <a:schemeClr val="bg1"/>
                </a:solidFill>
                <a:latin typeface="Ubuntu" panose="020B0504030602030204" pitchFamily="34" charset="0"/>
              </a:rPr>
              <a:t>&amp; Development </a:t>
            </a:r>
            <a:r>
              <a:rPr lang="en-US" sz="1400" dirty="0" smtClean="0">
                <a:solidFill>
                  <a:schemeClr val="bg1"/>
                </a:solidFill>
                <a:latin typeface="Ubuntu" panose="020B0504030602030204" pitchFamily="34" charset="0"/>
              </a:rPr>
              <a:t>Director</a:t>
            </a:r>
          </a:p>
          <a:p>
            <a:pPr algn="r"/>
            <a:r>
              <a:rPr lang="en-US" sz="1400" dirty="0" smtClean="0">
                <a:hlinkClick r:id="rId5"/>
              </a:rPr>
              <a:t>roger.johnson@languagecert.org</a:t>
            </a:r>
            <a:r>
              <a:rPr lang="en-US" sz="1400" dirty="0" smtClean="0"/>
              <a:t>   </a:t>
            </a:r>
          </a:p>
          <a:p>
            <a:pPr algn="r"/>
            <a:r>
              <a:rPr lang="en-US" sz="1400" dirty="0" smtClean="0">
                <a:hlinkClick r:id="rId6"/>
              </a:rPr>
              <a:t>marios.molfetas@languagecert.org</a:t>
            </a:r>
            <a:endParaRPr lang="en-US" sz="1400" dirty="0" smtClean="0"/>
          </a:p>
          <a:p>
            <a:pPr algn="r"/>
            <a:endParaRPr lang="en-US" sz="1400" dirty="0" smtClean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0110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15CC074-0A8D-4E27-A204-BE74481815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" y="269145"/>
            <a:ext cx="982468" cy="57320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CBBE423-B4DC-4D95-9611-54813B142920}"/>
              </a:ext>
            </a:extLst>
          </p:cNvPr>
          <p:cNvSpPr/>
          <p:nvPr/>
        </p:nvSpPr>
        <p:spPr>
          <a:xfrm>
            <a:off x="1341" y="0"/>
            <a:ext cx="985480" cy="6858000"/>
          </a:xfrm>
          <a:prstGeom prst="rect">
            <a:avLst/>
          </a:prstGeom>
          <a:solidFill>
            <a:srgbClr val="FF3200"/>
          </a:solidFill>
          <a:ln w="12700" cap="flat">
            <a:solidFill>
              <a:srgbClr val="FF32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3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1F1F1F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" name="Shape 655">
            <a:extLst>
              <a:ext uri="{FF2B5EF4-FFF2-40B4-BE49-F238E27FC236}">
                <a16:creationId xmlns:a16="http://schemas.microsoft.com/office/drawing/2014/main" xmlns="" id="{0DC6E145-1AE2-41FE-B659-9F6419B06763}"/>
              </a:ext>
            </a:extLst>
          </p:cNvPr>
          <p:cNvSpPr txBox="1">
            <a:spLocks/>
          </p:cNvSpPr>
          <p:nvPr/>
        </p:nvSpPr>
        <p:spPr>
          <a:xfrm>
            <a:off x="1744571" y="571120"/>
            <a:ext cx="9929056" cy="569113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r>
              <a:rPr lang="en-US" sz="3200" b="0" dirty="0">
                <a:latin typeface="Ubuntu" panose="020B0504030602030204"/>
              </a:rPr>
              <a:t>Where does Online Proctoring come from?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b="0" dirty="0">
              <a:latin typeface="Ubuntu" panose="020B0504030602030204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b="0" dirty="0">
              <a:latin typeface="Ubuntu" panose="020B0504030602030204"/>
            </a:endParaRPr>
          </a:p>
          <a:p>
            <a:pPr hangingPunct="1"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r>
              <a:rPr lang="en-US" sz="2400" dirty="0">
                <a:solidFill>
                  <a:srgbClr val="000000"/>
                </a:solidFill>
              </a:rPr>
              <a:t>It builds on online learning and CB testing:</a:t>
            </a:r>
          </a:p>
          <a:p>
            <a:pPr hangingPunct="1"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endParaRPr lang="en-US" sz="2400" dirty="0">
              <a:solidFill>
                <a:srgbClr val="000000"/>
              </a:solidFill>
            </a:endParaRPr>
          </a:p>
          <a:p>
            <a:pPr hangingPunct="1"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r>
              <a:rPr lang="en-US" sz="2400" dirty="0">
                <a:solidFill>
                  <a:srgbClr val="000000"/>
                </a:solidFill>
              </a:rPr>
              <a:t>Some benefits of CB testing</a:t>
            </a:r>
          </a:p>
          <a:p>
            <a:pPr hangingPunct="1"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endParaRPr lang="en-US" sz="2400" dirty="0">
              <a:solidFill>
                <a:srgbClr val="000000"/>
              </a:solidFill>
            </a:endParaRPr>
          </a:p>
          <a:p>
            <a:pPr marL="457200" indent="-457200" hangingPunct="1">
              <a:buFont typeface="Arial" charset="0"/>
              <a:buChar char="•"/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r>
              <a:rPr lang="en-US" sz="2400" dirty="0">
                <a:solidFill>
                  <a:srgbClr val="000000"/>
                </a:solidFill>
              </a:rPr>
              <a:t>Fast results</a:t>
            </a:r>
          </a:p>
          <a:p>
            <a:pPr marL="457200" indent="-457200" hangingPunct="1">
              <a:buFont typeface="Arial" charset="0"/>
              <a:buChar char="•"/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r>
              <a:rPr lang="en-US" sz="2400" dirty="0">
                <a:solidFill>
                  <a:srgbClr val="000000"/>
                </a:solidFill>
              </a:rPr>
              <a:t>Auto marking</a:t>
            </a:r>
          </a:p>
          <a:p>
            <a:pPr marL="457200" indent="-457200" hangingPunct="1">
              <a:buFont typeface="Arial" charset="0"/>
              <a:buChar char="•"/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r>
              <a:rPr lang="en-US" sz="2400" dirty="0">
                <a:solidFill>
                  <a:srgbClr val="000000"/>
                </a:solidFill>
              </a:rPr>
              <a:t>Analytical feedback</a:t>
            </a:r>
          </a:p>
          <a:p>
            <a:pPr marL="457200" indent="-457200" hangingPunct="1">
              <a:buFont typeface="Arial" charset="0"/>
              <a:buChar char="•"/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r>
              <a:rPr lang="en-US" sz="2400" dirty="0">
                <a:solidFill>
                  <a:srgbClr val="000000"/>
                </a:solidFill>
              </a:rPr>
              <a:t>No print/shipping costs</a:t>
            </a:r>
          </a:p>
          <a:p>
            <a:pPr marL="457200" indent="-457200" hangingPunct="1">
              <a:buFont typeface="Arial" charset="0"/>
              <a:buChar char="•"/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r>
              <a:rPr lang="en-US" sz="2400" dirty="0">
                <a:solidFill>
                  <a:srgbClr val="000000"/>
                </a:solidFill>
              </a:rPr>
              <a:t>More secure (fewer people in delivery chain)</a:t>
            </a:r>
          </a:p>
          <a:p>
            <a:pPr marL="457200" indent="-457200" hangingPunct="1">
              <a:buFont typeface="Arial" charset="0"/>
              <a:buChar char="•"/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r>
              <a:rPr lang="en-US" sz="2400" dirty="0" smtClean="0">
                <a:solidFill>
                  <a:srgbClr val="000000"/>
                </a:solidFill>
              </a:rPr>
              <a:t>Offers flexibility &amp; choice</a:t>
            </a:r>
            <a:endParaRPr lang="en-US" sz="2400" dirty="0">
              <a:solidFill>
                <a:srgbClr val="000000"/>
              </a:solidFill>
            </a:endParaRPr>
          </a:p>
          <a:p>
            <a:pPr hangingPunct="1"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endParaRPr lang="en-US" sz="3200" dirty="0">
              <a:solidFill>
                <a:srgbClr val="000000"/>
              </a:solidFill>
            </a:endParaRPr>
          </a:p>
          <a:p>
            <a:pPr hangingPunct="1"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r>
              <a:rPr lang="en-US" sz="2400" dirty="0">
                <a:solidFill>
                  <a:srgbClr val="000000"/>
                </a:solidFill>
              </a:rPr>
              <a:t>Much emphasis on design of online learning, much less on e-invigilation (</a:t>
            </a:r>
            <a:r>
              <a:rPr lang="en-US" sz="2400" dirty="0" err="1">
                <a:solidFill>
                  <a:srgbClr val="000000"/>
                </a:solidFill>
              </a:rPr>
              <a:t>Ketab</a:t>
            </a:r>
            <a:r>
              <a:rPr lang="en-US" sz="2400" dirty="0">
                <a:solidFill>
                  <a:srgbClr val="000000"/>
                </a:solidFill>
              </a:rPr>
              <a:t>, 2015)</a:t>
            </a:r>
          </a:p>
          <a:p>
            <a:pPr hangingPunct="1"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endParaRPr lang="en-US" sz="3200" dirty="0">
              <a:solidFill>
                <a:srgbClr val="000000"/>
              </a:solidFill>
            </a:endParaRPr>
          </a:p>
          <a:p>
            <a:pPr hangingPunct="1"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endParaRPr lang="en-US" sz="3200" dirty="0">
              <a:solidFill>
                <a:srgbClr val="000000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26E55B17-7664-4FAE-81D4-5762E7AB87D6}"/>
              </a:ext>
            </a:extLst>
          </p:cNvPr>
          <p:cNvCxnSpPr>
            <a:cxnSpLocks/>
          </p:cNvCxnSpPr>
          <p:nvPr/>
        </p:nvCxnSpPr>
        <p:spPr>
          <a:xfrm>
            <a:off x="1598915" y="1461092"/>
            <a:ext cx="9929056" cy="0"/>
          </a:xfrm>
          <a:prstGeom prst="line">
            <a:avLst/>
          </a:prstGeom>
          <a:noFill/>
          <a:ln w="12700" cap="flat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D016A29-79DA-4042-BC6B-02B1180E90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" y="269145"/>
            <a:ext cx="982468" cy="573206"/>
          </a:xfrm>
          <a:prstGeom prst="rect">
            <a:avLst/>
          </a:prstGeom>
        </p:spPr>
      </p:pic>
      <p:pic>
        <p:nvPicPr>
          <p:cNvPr id="9" name="Picture 2" descr="ÎÏÎ¿ÏÎ­Î»ÎµÏÎ¼Î± ÎµÎ¹ÎºÏÎ½Î±Ï Î³Î¹Î± computer tests images">
            <a:extLst>
              <a:ext uri="{FF2B5EF4-FFF2-40B4-BE49-F238E27FC236}">
                <a16:creationId xmlns:a16="http://schemas.microsoft.com/office/drawing/2014/main" xmlns="" id="{EB41AF92-52AF-4358-93E3-7ABFE1327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995" y="2145030"/>
            <a:ext cx="4600632" cy="196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1713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15CC074-0A8D-4E27-A204-BE74481815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" y="269145"/>
            <a:ext cx="982468" cy="57320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CBBE423-B4DC-4D95-9611-54813B142920}"/>
              </a:ext>
            </a:extLst>
          </p:cNvPr>
          <p:cNvSpPr/>
          <p:nvPr/>
        </p:nvSpPr>
        <p:spPr>
          <a:xfrm>
            <a:off x="1341" y="0"/>
            <a:ext cx="985480" cy="6858000"/>
          </a:xfrm>
          <a:prstGeom prst="rect">
            <a:avLst/>
          </a:prstGeom>
          <a:solidFill>
            <a:srgbClr val="FF3200"/>
          </a:solidFill>
          <a:ln w="12700" cap="flat">
            <a:solidFill>
              <a:srgbClr val="FF32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3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1F1F1F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" name="Shape 655">
            <a:extLst>
              <a:ext uri="{FF2B5EF4-FFF2-40B4-BE49-F238E27FC236}">
                <a16:creationId xmlns:a16="http://schemas.microsoft.com/office/drawing/2014/main" xmlns="" id="{0DC6E145-1AE2-41FE-B659-9F6419B06763}"/>
              </a:ext>
            </a:extLst>
          </p:cNvPr>
          <p:cNvSpPr txBox="1">
            <a:spLocks/>
          </p:cNvSpPr>
          <p:nvPr/>
        </p:nvSpPr>
        <p:spPr>
          <a:xfrm>
            <a:off x="1744571" y="571120"/>
            <a:ext cx="9929056" cy="569113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r>
              <a:rPr lang="en-US" sz="3200" b="0" dirty="0">
                <a:latin typeface="Ubuntu" panose="020B0504030602030204"/>
              </a:rPr>
              <a:t>What </a:t>
            </a:r>
            <a:r>
              <a:rPr lang="en-US" sz="3200" b="0" dirty="0" smtClean="0">
                <a:latin typeface="Ubuntu" panose="020B0504030602030204"/>
              </a:rPr>
              <a:t>is </a:t>
            </a:r>
            <a:r>
              <a:rPr lang="en-US" sz="3200" b="0" dirty="0">
                <a:latin typeface="Ubuntu" panose="020B0504030602030204"/>
              </a:rPr>
              <a:t>Online Proctoring addressing?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b="0" dirty="0">
              <a:latin typeface="Ubuntu" panose="020B0504030602030204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b="0" dirty="0">
              <a:latin typeface="Ubuntu" panose="020B0504030602030204"/>
            </a:endParaRPr>
          </a:p>
          <a:p>
            <a:pPr hangingPunct="1"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r>
              <a:rPr lang="en-US" sz="2400" i="1" dirty="0">
                <a:solidFill>
                  <a:srgbClr val="000000"/>
                </a:solidFill>
              </a:rPr>
              <a:t>CB testing </a:t>
            </a:r>
            <a:r>
              <a:rPr lang="en-US" sz="2400" i="1" dirty="0" err="1">
                <a:solidFill>
                  <a:srgbClr val="000000"/>
                </a:solidFill>
              </a:rPr>
              <a:t>centres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have to be in multiple locations with equipment, </a:t>
            </a:r>
          </a:p>
          <a:p>
            <a:pPr hangingPunct="1"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r>
              <a:rPr lang="en-US" sz="2400" dirty="0">
                <a:solidFill>
                  <a:srgbClr val="000000"/>
                </a:solidFill>
              </a:rPr>
              <a:t>premises and staff on site</a:t>
            </a:r>
          </a:p>
          <a:p>
            <a:pPr hangingPunct="1"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endParaRPr lang="en-US" sz="2400" i="1" dirty="0">
              <a:solidFill>
                <a:srgbClr val="000000"/>
              </a:solidFill>
            </a:endParaRPr>
          </a:p>
          <a:p>
            <a:pPr hangingPunct="1"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r>
              <a:rPr lang="en-US" sz="2400" i="1" dirty="0">
                <a:solidFill>
                  <a:srgbClr val="000000"/>
                </a:solidFill>
              </a:rPr>
              <a:t>Online Proctoring </a:t>
            </a:r>
            <a:r>
              <a:rPr lang="en-US" sz="2400" dirty="0" smtClean="0">
                <a:solidFill>
                  <a:srgbClr val="000000"/>
                </a:solidFill>
              </a:rPr>
              <a:t>removes requirements for</a:t>
            </a:r>
            <a:endParaRPr lang="en-US" sz="2400" dirty="0">
              <a:solidFill>
                <a:srgbClr val="000000"/>
              </a:solidFill>
            </a:endParaRPr>
          </a:p>
          <a:p>
            <a:pPr hangingPunct="1"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endParaRPr lang="en-US" sz="2400" dirty="0">
              <a:solidFill>
                <a:srgbClr val="000000"/>
              </a:solidFill>
            </a:endParaRPr>
          </a:p>
          <a:p>
            <a:pPr marL="457200" indent="-457200" hangingPunct="1">
              <a:buFont typeface="Arial" charset="0"/>
              <a:buChar char="•"/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r>
              <a:rPr lang="en-US" sz="2400" dirty="0">
                <a:solidFill>
                  <a:srgbClr val="000000"/>
                </a:solidFill>
              </a:rPr>
              <a:t>e</a:t>
            </a:r>
            <a:r>
              <a:rPr lang="en-US" sz="2400" dirty="0" smtClean="0">
                <a:solidFill>
                  <a:srgbClr val="000000"/>
                </a:solidFill>
              </a:rPr>
              <a:t>quipment</a:t>
            </a:r>
            <a:endParaRPr lang="en-US" sz="2400" dirty="0">
              <a:solidFill>
                <a:srgbClr val="000000"/>
              </a:solidFill>
            </a:endParaRPr>
          </a:p>
          <a:p>
            <a:pPr marL="457200" indent="-457200" hangingPunct="1">
              <a:buFont typeface="Arial" charset="0"/>
              <a:buChar char="•"/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r>
              <a:rPr lang="en-US" sz="2400" dirty="0">
                <a:solidFill>
                  <a:srgbClr val="000000"/>
                </a:solidFill>
              </a:rPr>
              <a:t>l</a:t>
            </a:r>
            <a:r>
              <a:rPr lang="en-US" sz="2400" dirty="0" smtClean="0">
                <a:solidFill>
                  <a:srgbClr val="000000"/>
                </a:solidFill>
              </a:rPr>
              <a:t>ocation</a:t>
            </a:r>
            <a:endParaRPr lang="en-US" sz="2400" dirty="0">
              <a:solidFill>
                <a:srgbClr val="000000"/>
              </a:solidFill>
            </a:endParaRPr>
          </a:p>
          <a:p>
            <a:pPr marL="457200" indent="-457200" hangingPunct="1">
              <a:buFont typeface="Arial" charset="0"/>
              <a:buChar char="•"/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r>
              <a:rPr lang="en-US" sz="2400" dirty="0">
                <a:solidFill>
                  <a:srgbClr val="000000"/>
                </a:solidFill>
              </a:rPr>
              <a:t>i</a:t>
            </a:r>
            <a:r>
              <a:rPr lang="en-US" sz="2400" dirty="0" smtClean="0">
                <a:solidFill>
                  <a:srgbClr val="000000"/>
                </a:solidFill>
              </a:rPr>
              <a:t>nvigilator present</a:t>
            </a:r>
            <a:endParaRPr lang="en-US" sz="2400" dirty="0">
              <a:solidFill>
                <a:srgbClr val="000000"/>
              </a:solidFill>
            </a:endParaRPr>
          </a:p>
          <a:p>
            <a:pPr hangingPunct="1"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endParaRPr lang="en-US" sz="3200" dirty="0">
              <a:solidFill>
                <a:srgbClr val="000000"/>
              </a:solidFill>
            </a:endParaRPr>
          </a:p>
          <a:p>
            <a:pPr hangingPunct="1"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r>
              <a:rPr lang="en-US" sz="2400" dirty="0">
                <a:solidFill>
                  <a:srgbClr val="000000"/>
                </a:solidFill>
              </a:rPr>
              <a:t>While </a:t>
            </a:r>
            <a:r>
              <a:rPr lang="en-US" sz="2400" dirty="0" smtClean="0">
                <a:solidFill>
                  <a:srgbClr val="000000"/>
                </a:solidFill>
              </a:rPr>
              <a:t>supporting</a:t>
            </a:r>
            <a:endParaRPr lang="en-US" sz="2400" dirty="0">
              <a:solidFill>
                <a:srgbClr val="000000"/>
              </a:solidFill>
            </a:endParaRPr>
          </a:p>
          <a:p>
            <a:pPr hangingPunct="1"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endParaRPr lang="en-US" sz="2400" dirty="0">
              <a:solidFill>
                <a:srgbClr val="000000"/>
              </a:solidFill>
            </a:endParaRPr>
          </a:p>
          <a:p>
            <a:pPr marL="342900" indent="-342900" hangingPunct="1">
              <a:buFont typeface="Arial" charset="0"/>
              <a:buChar char="•"/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r>
              <a:rPr lang="en-US" sz="2400" dirty="0">
                <a:solidFill>
                  <a:srgbClr val="000000"/>
                </a:solidFill>
              </a:rPr>
              <a:t>s</a:t>
            </a:r>
            <a:r>
              <a:rPr lang="en-US" sz="2400" dirty="0" smtClean="0">
                <a:solidFill>
                  <a:srgbClr val="000000"/>
                </a:solidFill>
              </a:rPr>
              <a:t>ecurity</a:t>
            </a:r>
            <a:endParaRPr lang="en-US" sz="2400" dirty="0">
              <a:solidFill>
                <a:srgbClr val="000000"/>
              </a:solidFill>
            </a:endParaRPr>
          </a:p>
          <a:p>
            <a:pPr marL="342900" indent="-342900" hangingPunct="1">
              <a:buFont typeface="Arial" charset="0"/>
              <a:buChar char="•"/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r>
              <a:rPr lang="en-US" sz="2400" dirty="0">
                <a:solidFill>
                  <a:srgbClr val="000000"/>
                </a:solidFill>
              </a:rPr>
              <a:t>c</a:t>
            </a:r>
            <a:r>
              <a:rPr lang="en-US" sz="2400" dirty="0" smtClean="0">
                <a:solidFill>
                  <a:srgbClr val="000000"/>
                </a:solidFill>
              </a:rPr>
              <a:t>ost </a:t>
            </a:r>
            <a:r>
              <a:rPr lang="en-US" sz="2400" dirty="0">
                <a:solidFill>
                  <a:srgbClr val="000000"/>
                </a:solidFill>
              </a:rPr>
              <a:t>effectiveness</a:t>
            </a:r>
          </a:p>
          <a:p>
            <a:pPr marL="342900" indent="-342900" hangingPunct="1">
              <a:buFont typeface="Arial" charset="0"/>
              <a:buChar char="•"/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r>
              <a:rPr lang="en-US" sz="2400" dirty="0">
                <a:solidFill>
                  <a:srgbClr val="000000"/>
                </a:solidFill>
              </a:rPr>
              <a:t>f</a:t>
            </a:r>
            <a:r>
              <a:rPr lang="en-US" sz="2400" dirty="0" smtClean="0">
                <a:solidFill>
                  <a:srgbClr val="000000"/>
                </a:solidFill>
              </a:rPr>
              <a:t>air &amp; accurate assessment</a:t>
            </a:r>
            <a:endParaRPr lang="en-US" sz="2400" dirty="0">
              <a:solidFill>
                <a:srgbClr val="000000"/>
              </a:solidFill>
            </a:endParaRPr>
          </a:p>
          <a:p>
            <a:pPr hangingPunct="1"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endParaRPr lang="en-US" sz="3200" dirty="0">
              <a:solidFill>
                <a:srgbClr val="000000"/>
              </a:solidFill>
            </a:endParaRPr>
          </a:p>
          <a:p>
            <a:pPr hangingPunct="1"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endParaRPr lang="en-US" sz="3200" dirty="0">
              <a:solidFill>
                <a:srgbClr val="000000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26E55B17-7664-4FAE-81D4-5762E7AB87D6}"/>
              </a:ext>
            </a:extLst>
          </p:cNvPr>
          <p:cNvCxnSpPr>
            <a:cxnSpLocks/>
          </p:cNvCxnSpPr>
          <p:nvPr/>
        </p:nvCxnSpPr>
        <p:spPr>
          <a:xfrm>
            <a:off x="1598915" y="1461092"/>
            <a:ext cx="9929056" cy="0"/>
          </a:xfrm>
          <a:prstGeom prst="line">
            <a:avLst/>
          </a:prstGeom>
          <a:noFill/>
          <a:ln w="12700" cap="flat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D016A29-79DA-4042-BC6B-02B1180E90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" y="269145"/>
            <a:ext cx="982468" cy="5732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0689" y="2559627"/>
            <a:ext cx="2992300" cy="23234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3683" y="2538435"/>
            <a:ext cx="2836445" cy="22024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2215" y="3429518"/>
            <a:ext cx="2863503" cy="22234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8093" y="4159771"/>
            <a:ext cx="2780624" cy="21590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5628" y="4601924"/>
            <a:ext cx="2992301" cy="232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6943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15CC074-0A8D-4E27-A204-BE74481815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" y="269145"/>
            <a:ext cx="982468" cy="57320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CBBE423-B4DC-4D95-9611-54813B142920}"/>
              </a:ext>
            </a:extLst>
          </p:cNvPr>
          <p:cNvSpPr/>
          <p:nvPr/>
        </p:nvSpPr>
        <p:spPr>
          <a:xfrm>
            <a:off x="1341" y="0"/>
            <a:ext cx="985480" cy="6858000"/>
          </a:xfrm>
          <a:prstGeom prst="rect">
            <a:avLst/>
          </a:prstGeom>
          <a:solidFill>
            <a:srgbClr val="FF3200"/>
          </a:solidFill>
          <a:ln w="12700" cap="flat">
            <a:solidFill>
              <a:srgbClr val="FF32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3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1F1F1F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" name="Shape 655">
            <a:extLst>
              <a:ext uri="{FF2B5EF4-FFF2-40B4-BE49-F238E27FC236}">
                <a16:creationId xmlns:a16="http://schemas.microsoft.com/office/drawing/2014/main" xmlns="" id="{0DC6E145-1AE2-41FE-B659-9F6419B06763}"/>
              </a:ext>
            </a:extLst>
          </p:cNvPr>
          <p:cNvSpPr txBox="1">
            <a:spLocks/>
          </p:cNvSpPr>
          <p:nvPr/>
        </p:nvSpPr>
        <p:spPr>
          <a:xfrm>
            <a:off x="1744571" y="571120"/>
            <a:ext cx="10271938" cy="621313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1"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r>
              <a:rPr lang="en-US" sz="3800" dirty="0">
                <a:solidFill>
                  <a:srgbClr val="000000"/>
                </a:solidFill>
                <a:latin typeface="Ubuntu" panose="020B0504030602030204"/>
              </a:rPr>
              <a:t>Types of Online Proctoring</a:t>
            </a:r>
            <a:r>
              <a:rPr lang="en-US" sz="4100" dirty="0">
                <a:latin typeface="Ubuntu" panose="020B0504030602030204"/>
              </a:rPr>
              <a:t> </a:t>
            </a:r>
          </a:p>
          <a:p>
            <a:endParaRPr lang="en-US" sz="4100" b="0" dirty="0">
              <a:latin typeface="Ubuntu" panose="020B0504030602030204"/>
            </a:endParaRPr>
          </a:p>
          <a:p>
            <a:r>
              <a:rPr lang="en-US" sz="2600" b="0" dirty="0">
                <a:latin typeface="Ubuntu" panose="020B0504030602030204"/>
              </a:rPr>
              <a:t> </a:t>
            </a:r>
          </a:p>
          <a:p>
            <a:endParaRPr lang="en-US" sz="2600" b="0" dirty="0">
              <a:latin typeface="Ubuntu" panose="020B0504030602030204"/>
            </a:endParaRPr>
          </a:p>
          <a:p>
            <a:pPr lvl="0"/>
            <a:endParaRPr lang="en-US" sz="2600" b="0" dirty="0">
              <a:latin typeface="Ubuntu" panose="020B0504030602030204"/>
            </a:endParaRPr>
          </a:p>
          <a:p>
            <a:pPr lvl="0"/>
            <a:endParaRPr lang="en-US" sz="2300" dirty="0">
              <a:latin typeface="Ubuntu" panose="020B0504030602030204"/>
            </a:endParaRPr>
          </a:p>
          <a:p>
            <a:pPr lvl="0"/>
            <a:endParaRPr lang="en-US" sz="4400" dirty="0">
              <a:latin typeface="Ubuntu" panose="020B0504030602030204"/>
            </a:endParaRPr>
          </a:p>
          <a:p>
            <a:pPr marL="685800" lvl="0" indent="-685800">
              <a:buFont typeface="Arial" charset="0"/>
              <a:buChar char="•"/>
            </a:pPr>
            <a:r>
              <a:rPr lang="en-US" sz="3400" dirty="0">
                <a:latin typeface="Ubuntu" panose="020B0504030602030204"/>
              </a:rPr>
              <a:t>Live online proctoring</a:t>
            </a:r>
            <a:endParaRPr lang="en-US" sz="3400" b="0" dirty="0">
              <a:latin typeface="Ubuntu" panose="020B0504030602030204"/>
            </a:endParaRPr>
          </a:p>
          <a:p>
            <a:pPr lvl="1">
              <a:lnSpc>
                <a:spcPct val="150000"/>
              </a:lnSpc>
            </a:pPr>
            <a:r>
              <a:rPr lang="en-US" sz="3400" b="0" dirty="0">
                <a:latin typeface="Ubuntu" panose="020B0504030602030204"/>
              </a:rPr>
              <a:t>	and/or</a:t>
            </a:r>
          </a:p>
          <a:p>
            <a:pPr lvl="0"/>
            <a:endParaRPr lang="en-US" sz="3400" b="0" dirty="0">
              <a:latin typeface="Ubuntu" panose="020B0504030602030204"/>
            </a:endParaRPr>
          </a:p>
          <a:p>
            <a:pPr marL="685800" lvl="0" indent="-685800">
              <a:buFont typeface="Arial" charset="0"/>
              <a:buChar char="•"/>
            </a:pPr>
            <a:r>
              <a:rPr lang="en-US" sz="3400" dirty="0">
                <a:latin typeface="Ubuntu" panose="020B0504030602030204"/>
              </a:rPr>
              <a:t>Recorded proctoring</a:t>
            </a:r>
          </a:p>
          <a:p>
            <a:pPr lvl="0"/>
            <a:endParaRPr lang="en-US" sz="3400" b="0" dirty="0">
              <a:latin typeface="Ubuntu" panose="020B0504030602030204"/>
            </a:endParaRPr>
          </a:p>
          <a:p>
            <a:pPr lvl="1"/>
            <a:r>
              <a:rPr lang="en-US" sz="3400" b="0" dirty="0">
                <a:latin typeface="Ubuntu" panose="020B0504030602030204"/>
              </a:rPr>
              <a:t>	and/or</a:t>
            </a:r>
          </a:p>
          <a:p>
            <a:pPr lvl="0"/>
            <a:endParaRPr lang="en-US" sz="3400" b="0" dirty="0">
              <a:latin typeface="Ubuntu" panose="020B0504030602030204"/>
            </a:endParaRPr>
          </a:p>
          <a:p>
            <a:pPr marL="685800" lvl="0" indent="-685800">
              <a:buFont typeface="Arial" charset="0"/>
              <a:buChar char="•"/>
            </a:pPr>
            <a:r>
              <a:rPr lang="en-US" sz="3400" dirty="0">
                <a:latin typeface="Ubuntu" panose="020B0504030602030204"/>
              </a:rPr>
              <a:t>Fully or semi-automated proctoring </a:t>
            </a:r>
          </a:p>
          <a:p>
            <a:pPr lvl="0"/>
            <a:endParaRPr lang="en-US" sz="5100" b="0" dirty="0">
              <a:latin typeface="Ubuntu" panose="020B0504030602030204"/>
            </a:endParaRPr>
          </a:p>
          <a:p>
            <a:pPr lvl="1">
              <a:lnSpc>
                <a:spcPct val="160000"/>
              </a:lnSpc>
            </a:pPr>
            <a:r>
              <a:rPr lang="en-US" sz="5100" b="0" dirty="0">
                <a:latin typeface="Ubuntu" panose="020B0504030602030204"/>
              </a:rPr>
              <a:t>	</a:t>
            </a:r>
            <a:endParaRPr lang="en-US" sz="2900" b="0" dirty="0"/>
          </a:p>
          <a:p>
            <a:pPr hangingPunct="1"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endParaRPr lang="en-US" sz="3200" dirty="0">
              <a:solidFill>
                <a:srgbClr val="000000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26E55B17-7664-4FAE-81D4-5762E7AB87D6}"/>
              </a:ext>
            </a:extLst>
          </p:cNvPr>
          <p:cNvCxnSpPr>
            <a:cxnSpLocks/>
          </p:cNvCxnSpPr>
          <p:nvPr/>
        </p:nvCxnSpPr>
        <p:spPr>
          <a:xfrm>
            <a:off x="1744571" y="1474709"/>
            <a:ext cx="9929056" cy="0"/>
          </a:xfrm>
          <a:prstGeom prst="line">
            <a:avLst/>
          </a:prstGeom>
          <a:noFill/>
          <a:ln w="12700" cap="flat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4" name="Picture 32" descr="ÎÏÎ¿ÏÎ­Î»ÎµÏÎ¼Î± ÎµÎ¹ÎºÏÎ½Î±Ï Î³Î¹Î± online proctoring images">
            <a:extLst>
              <a:ext uri="{FF2B5EF4-FFF2-40B4-BE49-F238E27FC236}">
                <a16:creationId xmlns:a16="http://schemas.microsoft.com/office/drawing/2014/main" xmlns="" id="{4AAD6416-4959-4E81-8C4C-7F3964C37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718" y="571120"/>
            <a:ext cx="2143125" cy="169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16D244E-E86F-4C1E-A320-2726F64C90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" y="269145"/>
            <a:ext cx="982468" cy="573206"/>
          </a:xfrm>
          <a:prstGeom prst="rect">
            <a:avLst/>
          </a:prstGeom>
        </p:spPr>
      </p:pic>
      <p:pic>
        <p:nvPicPr>
          <p:cNvPr id="10" name="Picture 32" descr="ÎÏÎ¿ÏÎ­Î»ÎµÏÎ¼Î± ÎµÎ¹ÎºÏÎ½Î±Ï Î³Î¹Î± online proctoring images">
            <a:extLst>
              <a:ext uri="{FF2B5EF4-FFF2-40B4-BE49-F238E27FC236}">
                <a16:creationId xmlns:a16="http://schemas.microsoft.com/office/drawing/2014/main" xmlns="" id="{AE3C95E7-42A4-4948-ACE2-2846B2B8F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710" y="1695752"/>
            <a:ext cx="2143125" cy="169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2" descr="ÎÏÎ¿ÏÎ­Î»ÎµÏÎ¼Î± ÎµÎ¹ÎºÏÎ½Î±Ï Î³Î¹Î± online proctoring images">
            <a:extLst>
              <a:ext uri="{FF2B5EF4-FFF2-40B4-BE49-F238E27FC236}">
                <a16:creationId xmlns:a16="http://schemas.microsoft.com/office/drawing/2014/main" xmlns="" id="{377F4C7D-6D5F-49B6-971D-42CDF499E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702" y="2829530"/>
            <a:ext cx="2143125" cy="169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8641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15CC074-0A8D-4E27-A204-BE74481815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" y="269145"/>
            <a:ext cx="982468" cy="57320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CBBE423-B4DC-4D95-9611-54813B142920}"/>
              </a:ext>
            </a:extLst>
          </p:cNvPr>
          <p:cNvSpPr/>
          <p:nvPr/>
        </p:nvSpPr>
        <p:spPr>
          <a:xfrm>
            <a:off x="1341" y="0"/>
            <a:ext cx="985480" cy="6858000"/>
          </a:xfrm>
          <a:prstGeom prst="rect">
            <a:avLst/>
          </a:prstGeom>
          <a:solidFill>
            <a:srgbClr val="FF3200"/>
          </a:solidFill>
          <a:ln w="12700" cap="flat">
            <a:solidFill>
              <a:srgbClr val="FF32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3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1F1F1F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" name="Shape 655">
            <a:extLst>
              <a:ext uri="{FF2B5EF4-FFF2-40B4-BE49-F238E27FC236}">
                <a16:creationId xmlns:a16="http://schemas.microsoft.com/office/drawing/2014/main" xmlns="" id="{0DC6E145-1AE2-41FE-B659-9F6419B06763}"/>
              </a:ext>
            </a:extLst>
          </p:cNvPr>
          <p:cNvSpPr txBox="1">
            <a:spLocks/>
          </p:cNvSpPr>
          <p:nvPr/>
        </p:nvSpPr>
        <p:spPr>
          <a:xfrm>
            <a:off x="1744571" y="571119"/>
            <a:ext cx="10271938" cy="4474198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r>
              <a:rPr lang="en-US" sz="8000" b="0" dirty="0">
                <a:latin typeface="Ubuntu" panose="020B0504030602030204"/>
              </a:rPr>
              <a:t>Is Online Proctoring the future?</a:t>
            </a:r>
          </a:p>
          <a:p>
            <a:r>
              <a:rPr lang="en-US" sz="8000" dirty="0">
                <a:latin typeface="Ubuntu" panose="020B0504030602030204"/>
              </a:rPr>
              <a:t> </a:t>
            </a:r>
          </a:p>
          <a:p>
            <a:endParaRPr lang="en-US" sz="3300" b="0" dirty="0">
              <a:latin typeface="Ubuntu" panose="020B0504030602030204"/>
            </a:endParaRPr>
          </a:p>
          <a:p>
            <a:endParaRPr lang="en-US" sz="3300" b="0" dirty="0">
              <a:latin typeface="Ubuntu" panose="020B0504030602030204"/>
            </a:endParaRPr>
          </a:p>
          <a:p>
            <a:endParaRPr lang="en-US" sz="3300" b="0" dirty="0">
              <a:latin typeface="Ubuntu" panose="020B0504030602030204"/>
            </a:endParaRPr>
          </a:p>
          <a:p>
            <a:endParaRPr lang="en-US" sz="3300" b="0" dirty="0">
              <a:latin typeface="Ubuntu" panose="020B0504030602030204"/>
            </a:endParaRPr>
          </a:p>
          <a:p>
            <a:endParaRPr lang="en-US" sz="3300" b="0" dirty="0">
              <a:latin typeface="Ubuntu" panose="020B0504030602030204"/>
            </a:endParaRPr>
          </a:p>
          <a:p>
            <a:endParaRPr lang="en-US" sz="3300" b="0" dirty="0">
              <a:latin typeface="Ubuntu" panose="020B0504030602030204"/>
            </a:endParaRPr>
          </a:p>
          <a:p>
            <a:endParaRPr lang="en-US" sz="3300" b="0" dirty="0">
              <a:latin typeface="Ubuntu" panose="020B0504030602030204"/>
            </a:endParaRPr>
          </a:p>
          <a:p>
            <a:endParaRPr lang="en-US" sz="3300" b="0" dirty="0">
              <a:latin typeface="Ubuntu" panose="020B0504030602030204"/>
            </a:endParaRPr>
          </a:p>
          <a:p>
            <a:endParaRPr lang="en-US" sz="2900" b="0" dirty="0">
              <a:latin typeface="Ubuntu" panose="020B0504030602030204"/>
            </a:endParaRPr>
          </a:p>
          <a:p>
            <a:r>
              <a:rPr lang="en-US" sz="5100" dirty="0">
                <a:latin typeface="Ubuntu" panose="020B0504030602030204"/>
              </a:rPr>
              <a:t>The Future of Assessment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endParaRPr lang="en-US" sz="5100" b="0" dirty="0">
              <a:latin typeface="Ubuntu" panose="020B0504030602030204"/>
            </a:endParaRPr>
          </a:p>
          <a:p>
            <a:pPr marL="4572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5100" b="0" dirty="0">
                <a:latin typeface="Ubuntu" panose="020B0504030602030204"/>
              </a:rPr>
              <a:t>CB will </a:t>
            </a:r>
            <a:r>
              <a:rPr lang="en-US" sz="5100" b="0" dirty="0" smtClean="0">
                <a:latin typeface="Ubuntu" panose="020B0504030602030204"/>
              </a:rPr>
              <a:t>grow</a:t>
            </a:r>
            <a:r>
              <a:rPr lang="en-US" sz="5100" b="0" dirty="0">
                <a:latin typeface="Ubuntu" panose="020B0504030602030204"/>
              </a:rPr>
              <a:t>, &amp; flexibility in assessment delivery is required</a:t>
            </a:r>
          </a:p>
          <a:p>
            <a:pPr marL="4572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5100" b="0" dirty="0">
                <a:latin typeface="Ubuntu" panose="020B0504030602030204"/>
              </a:rPr>
              <a:t>Demand to address individual needs (genuine flexibility/availability)</a:t>
            </a:r>
          </a:p>
          <a:p>
            <a:pPr marL="4572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5100" b="0" dirty="0">
                <a:latin typeface="Ubuntu" panose="020B0504030602030204"/>
              </a:rPr>
              <a:t>Tests will occur more often at candidate’s home, employment, etc.</a:t>
            </a:r>
          </a:p>
          <a:p>
            <a:pPr marL="4572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5100" b="0" dirty="0">
                <a:latin typeface="Ubuntu" panose="020B0504030602030204"/>
              </a:rPr>
              <a:t>Candidates expect to use range of tools</a:t>
            </a:r>
          </a:p>
          <a:p>
            <a:endParaRPr lang="en-US" dirty="0">
              <a:latin typeface="Ubuntu" panose="020B0504030602030204"/>
            </a:endParaRPr>
          </a:p>
          <a:p>
            <a:endParaRPr lang="en-US" sz="6700" b="0" dirty="0">
              <a:latin typeface="Ubuntu" panose="020B0504030602030204"/>
            </a:endParaRPr>
          </a:p>
          <a:p>
            <a:endParaRPr lang="en-US" dirty="0">
              <a:latin typeface="Ubuntu" panose="020B0504030602030204"/>
            </a:endParaRPr>
          </a:p>
          <a:p>
            <a:endParaRPr lang="en-US" dirty="0">
              <a:latin typeface="Ubuntu" panose="020B0504030602030204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2900" b="0" dirty="0"/>
          </a:p>
          <a:p>
            <a:pPr hangingPunct="1"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endParaRPr lang="en-US" sz="3200" dirty="0">
              <a:solidFill>
                <a:srgbClr val="000000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26E55B17-7664-4FAE-81D4-5762E7AB87D6}"/>
              </a:ext>
            </a:extLst>
          </p:cNvPr>
          <p:cNvCxnSpPr>
            <a:cxnSpLocks/>
          </p:cNvCxnSpPr>
          <p:nvPr/>
        </p:nvCxnSpPr>
        <p:spPr>
          <a:xfrm>
            <a:off x="1744571" y="1532437"/>
            <a:ext cx="9929056" cy="0"/>
          </a:xfrm>
          <a:prstGeom prst="line">
            <a:avLst/>
          </a:prstGeom>
          <a:noFill/>
          <a:ln w="12700" cap="flat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1506" name="Picture 2" descr="ÎÏÎ¿ÏÎ­Î»ÎµÏÎ¼Î± ÎµÎ¹ÎºÏÎ½Î±Ï Î³Î¹Î± future image">
            <a:extLst>
              <a:ext uri="{FF2B5EF4-FFF2-40B4-BE49-F238E27FC236}">
                <a16:creationId xmlns:a16="http://schemas.microsoft.com/office/drawing/2014/main" xmlns="" id="{1813FA9A-AE6A-44D8-A7EF-607EF6F72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277" y="382919"/>
            <a:ext cx="24193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ÎÏÎ¿ÏÎ­Î»ÎµÏÎ¼Î± ÎµÎ¹ÎºÏÎ½Î±Ï Î³Î¹Î± online proctoring images">
            <a:extLst>
              <a:ext uri="{FF2B5EF4-FFF2-40B4-BE49-F238E27FC236}">
                <a16:creationId xmlns:a16="http://schemas.microsoft.com/office/drawing/2014/main" xmlns="" id="{331BE0DF-D0EE-4DF2-A313-286566EE5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230" y="4989073"/>
            <a:ext cx="1669043" cy="156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2107E48-5D2A-40AD-A789-3FC7700389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" y="269145"/>
            <a:ext cx="982468" cy="57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9103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15CC074-0A8D-4E27-A204-BE74481815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" y="269145"/>
            <a:ext cx="982468" cy="57320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CBBE423-B4DC-4D95-9611-54813B142920}"/>
              </a:ext>
            </a:extLst>
          </p:cNvPr>
          <p:cNvSpPr/>
          <p:nvPr/>
        </p:nvSpPr>
        <p:spPr>
          <a:xfrm>
            <a:off x="1341" y="0"/>
            <a:ext cx="985480" cy="6858000"/>
          </a:xfrm>
          <a:prstGeom prst="rect">
            <a:avLst/>
          </a:prstGeom>
          <a:solidFill>
            <a:srgbClr val="FF3200"/>
          </a:solidFill>
          <a:ln w="12700" cap="flat">
            <a:solidFill>
              <a:srgbClr val="FF32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3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1F1F1F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" name="Shape 655">
            <a:extLst>
              <a:ext uri="{FF2B5EF4-FFF2-40B4-BE49-F238E27FC236}">
                <a16:creationId xmlns:a16="http://schemas.microsoft.com/office/drawing/2014/main" xmlns="" id="{0DC6E145-1AE2-41FE-B659-9F6419B06763}"/>
              </a:ext>
            </a:extLst>
          </p:cNvPr>
          <p:cNvSpPr txBox="1">
            <a:spLocks/>
          </p:cNvSpPr>
          <p:nvPr/>
        </p:nvSpPr>
        <p:spPr>
          <a:xfrm>
            <a:off x="1744571" y="571119"/>
            <a:ext cx="10271938" cy="4754444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r>
              <a:rPr lang="en-US" sz="8000" b="0" dirty="0">
                <a:latin typeface="Ubuntu" panose="020B0504030602030204"/>
              </a:rPr>
              <a:t>Benefits of Online Proctoring </a:t>
            </a:r>
            <a:r>
              <a:rPr lang="en-US" sz="8000" dirty="0">
                <a:latin typeface="Ubuntu" panose="020B0504030602030204"/>
              </a:rPr>
              <a:t> </a:t>
            </a:r>
          </a:p>
          <a:p>
            <a:endParaRPr lang="en-US" sz="3300" b="0" dirty="0">
              <a:latin typeface="Ubuntu" panose="020B0504030602030204"/>
            </a:endParaRPr>
          </a:p>
          <a:p>
            <a:endParaRPr lang="en-US" sz="3300" b="0" dirty="0">
              <a:latin typeface="Ubuntu" panose="020B0504030602030204"/>
            </a:endParaRPr>
          </a:p>
          <a:p>
            <a:endParaRPr lang="en-US" sz="3300" b="0" dirty="0">
              <a:latin typeface="Ubuntu" panose="020B0504030602030204"/>
            </a:endParaRPr>
          </a:p>
          <a:p>
            <a:endParaRPr lang="en-US" sz="3300" b="0" dirty="0">
              <a:latin typeface="Ubuntu" panose="020B0504030602030204"/>
            </a:endParaRPr>
          </a:p>
          <a:p>
            <a:endParaRPr lang="en-US" sz="3300" b="0" dirty="0">
              <a:latin typeface="Ubuntu" panose="020B0504030602030204"/>
            </a:endParaRPr>
          </a:p>
          <a:p>
            <a:endParaRPr lang="en-US" sz="3300" b="0" dirty="0">
              <a:latin typeface="Ubuntu" panose="020B0504030602030204"/>
            </a:endParaRPr>
          </a:p>
          <a:p>
            <a:endParaRPr lang="en-US" sz="3300" b="0" dirty="0">
              <a:latin typeface="Ubuntu" panose="020B0504030602030204"/>
            </a:endParaRPr>
          </a:p>
          <a:p>
            <a:endParaRPr lang="en-US" sz="3300" b="0" dirty="0">
              <a:latin typeface="Ubuntu" panose="020B0504030602030204"/>
            </a:endParaRPr>
          </a:p>
          <a:p>
            <a:endParaRPr lang="en-US" sz="2900" b="0" dirty="0">
              <a:latin typeface="Ubuntu" panose="020B0504030602030204"/>
            </a:endParaRPr>
          </a:p>
          <a:p>
            <a:r>
              <a:rPr lang="en-US" sz="5100" dirty="0">
                <a:latin typeface="Ubuntu" panose="020B0504030602030204"/>
              </a:rPr>
              <a:t>Research areas:</a:t>
            </a:r>
          </a:p>
          <a:p>
            <a:endParaRPr lang="en-US" sz="5100" dirty="0">
              <a:latin typeface="Ubuntu" panose="020B0504030602030204"/>
            </a:endParaRPr>
          </a:p>
          <a:p>
            <a:r>
              <a:rPr lang="en-US" sz="5100" b="0" dirty="0">
                <a:latin typeface="Ubuntu" panose="020B0504030602030204"/>
              </a:rPr>
              <a:t>Does Online Proctoring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endParaRPr lang="en-US" sz="5100" b="0" dirty="0">
              <a:latin typeface="Ubuntu" panose="020B0504030602030204"/>
            </a:endParaRPr>
          </a:p>
          <a:p>
            <a:pPr marL="4572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5100" b="0" dirty="0">
                <a:latin typeface="Ubuntu" panose="020B0504030602030204"/>
              </a:rPr>
              <a:t>impact </a:t>
            </a:r>
            <a:r>
              <a:rPr lang="en-US" sz="5100" b="0" dirty="0" smtClean="0">
                <a:latin typeface="Ubuntu" panose="020B0504030602030204"/>
              </a:rPr>
              <a:t>on </a:t>
            </a:r>
            <a:r>
              <a:rPr lang="en-US" sz="5100" b="0" dirty="0">
                <a:latin typeface="Ubuntu" panose="020B0504030602030204"/>
              </a:rPr>
              <a:t>fair and effective assessment?</a:t>
            </a:r>
          </a:p>
          <a:p>
            <a:pPr marL="4572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5100" b="0" dirty="0">
                <a:latin typeface="Ubuntu" panose="020B0504030602030204"/>
              </a:rPr>
              <a:t>avoid </a:t>
            </a:r>
            <a:r>
              <a:rPr lang="en-US" sz="5100" b="0" dirty="0" smtClean="0">
                <a:latin typeface="Ubuntu" panose="020B0504030602030204"/>
              </a:rPr>
              <a:t>being invasive </a:t>
            </a:r>
            <a:r>
              <a:rPr lang="en-US" sz="5100" b="0" dirty="0">
                <a:latin typeface="Ubuntu" panose="020B0504030602030204"/>
              </a:rPr>
              <a:t>and unfriendly?</a:t>
            </a:r>
          </a:p>
          <a:p>
            <a:pPr marL="4572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5100" b="0" dirty="0">
                <a:latin typeface="Ubuntu" panose="020B0504030602030204"/>
              </a:rPr>
              <a:t>support and improve test security? </a:t>
            </a:r>
          </a:p>
          <a:p>
            <a:pPr marL="4572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5100" b="0" dirty="0">
                <a:latin typeface="Ubuntu" panose="020B0504030602030204"/>
              </a:rPr>
              <a:t>represent a cost-effective model?</a:t>
            </a:r>
          </a:p>
          <a:p>
            <a:r>
              <a:rPr lang="en-US" sz="5100" b="0" dirty="0">
                <a:latin typeface="Ubuntu" panose="020B0504030602030204"/>
              </a:rPr>
              <a:t> </a:t>
            </a:r>
          </a:p>
          <a:p>
            <a:pPr lvl="1"/>
            <a:r>
              <a:rPr lang="en-US" sz="5100" b="0" dirty="0">
                <a:latin typeface="Ubuntu" panose="020B0504030602030204"/>
              </a:rPr>
              <a:t>	(Karim, 2014; </a:t>
            </a:r>
            <a:r>
              <a:rPr lang="en-US" sz="5100" b="0" dirty="0" err="1">
                <a:latin typeface="Ubuntu" panose="020B0504030602030204"/>
              </a:rPr>
              <a:t>Ketab</a:t>
            </a:r>
            <a:r>
              <a:rPr lang="en-US" sz="5100" b="0" dirty="0">
                <a:latin typeface="Ubuntu" panose="020B0504030602030204"/>
              </a:rPr>
              <a:t>, 2015; Weiner, 2017)</a:t>
            </a:r>
          </a:p>
          <a:p>
            <a:endParaRPr lang="en-US" sz="7400" dirty="0">
              <a:latin typeface="Ubuntu" panose="020B0504030602030204"/>
            </a:endParaRPr>
          </a:p>
          <a:p>
            <a:endParaRPr lang="en-US" dirty="0">
              <a:latin typeface="Ubuntu" panose="020B0504030602030204"/>
            </a:endParaRPr>
          </a:p>
          <a:p>
            <a:endParaRPr lang="en-US" sz="6700" b="0" dirty="0">
              <a:latin typeface="Ubuntu" panose="020B0504030602030204"/>
            </a:endParaRPr>
          </a:p>
          <a:p>
            <a:endParaRPr lang="en-US" dirty="0">
              <a:latin typeface="Ubuntu" panose="020B0504030602030204"/>
            </a:endParaRPr>
          </a:p>
          <a:p>
            <a:endParaRPr lang="en-US" dirty="0">
              <a:latin typeface="Ubuntu" panose="020B0504030602030204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2900" b="0" dirty="0"/>
          </a:p>
          <a:p>
            <a:pPr hangingPunct="1"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endParaRPr lang="en-US" sz="3200" dirty="0">
              <a:solidFill>
                <a:srgbClr val="000000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26E55B17-7664-4FAE-81D4-5762E7AB87D6}"/>
              </a:ext>
            </a:extLst>
          </p:cNvPr>
          <p:cNvCxnSpPr>
            <a:cxnSpLocks/>
          </p:cNvCxnSpPr>
          <p:nvPr/>
        </p:nvCxnSpPr>
        <p:spPr>
          <a:xfrm>
            <a:off x="1744571" y="1532437"/>
            <a:ext cx="9929056" cy="0"/>
          </a:xfrm>
          <a:prstGeom prst="line">
            <a:avLst/>
          </a:prstGeom>
          <a:noFill/>
          <a:ln w="12700" cap="flat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1506" name="Picture 2" descr="ÎÏÎ¿ÏÎ­Î»ÎµÏÎ¼Î± ÎµÎ¹ÎºÏÎ½Î±Ï Î³Î¹Î± future image">
            <a:extLst>
              <a:ext uri="{FF2B5EF4-FFF2-40B4-BE49-F238E27FC236}">
                <a16:creationId xmlns:a16="http://schemas.microsoft.com/office/drawing/2014/main" xmlns="" id="{1813FA9A-AE6A-44D8-A7EF-607EF6F72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277" y="382919"/>
            <a:ext cx="24193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ÎÏÎ¿ÏÎ­Î»ÎµÏÎ¼Î± ÎµÎ¹ÎºÏÎ½Î±Ï Î³Î¹Î± online proctoring images">
            <a:extLst>
              <a:ext uri="{FF2B5EF4-FFF2-40B4-BE49-F238E27FC236}">
                <a16:creationId xmlns:a16="http://schemas.microsoft.com/office/drawing/2014/main" xmlns="" id="{331BE0DF-D0EE-4DF2-A313-286566EE5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788" y="3845910"/>
            <a:ext cx="1929684" cy="181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2107E48-5D2A-40AD-A789-3FC7700389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" y="269145"/>
            <a:ext cx="982468" cy="57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3322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15CC074-0A8D-4E27-A204-BE74481815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" y="269145"/>
            <a:ext cx="982468" cy="57320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CBBE423-B4DC-4D95-9611-54813B142920}"/>
              </a:ext>
            </a:extLst>
          </p:cNvPr>
          <p:cNvSpPr/>
          <p:nvPr/>
        </p:nvSpPr>
        <p:spPr>
          <a:xfrm>
            <a:off x="1341" y="0"/>
            <a:ext cx="985480" cy="6858000"/>
          </a:xfrm>
          <a:prstGeom prst="rect">
            <a:avLst/>
          </a:prstGeom>
          <a:solidFill>
            <a:srgbClr val="FF3200"/>
          </a:solidFill>
          <a:ln w="12700" cap="flat">
            <a:solidFill>
              <a:srgbClr val="FF32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3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1F1F1F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" name="Shape 655">
            <a:extLst>
              <a:ext uri="{FF2B5EF4-FFF2-40B4-BE49-F238E27FC236}">
                <a16:creationId xmlns:a16="http://schemas.microsoft.com/office/drawing/2014/main" xmlns="" id="{0DC6E145-1AE2-41FE-B659-9F6419B06763}"/>
              </a:ext>
            </a:extLst>
          </p:cNvPr>
          <p:cNvSpPr txBox="1">
            <a:spLocks/>
          </p:cNvSpPr>
          <p:nvPr/>
        </p:nvSpPr>
        <p:spPr>
          <a:xfrm>
            <a:off x="1744571" y="571119"/>
            <a:ext cx="10271938" cy="4538209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r>
              <a:rPr lang="en-US" sz="6700" b="0" dirty="0">
                <a:latin typeface="Ubuntu" panose="020B0504030602030204"/>
              </a:rPr>
              <a:t>Developments in Online Proctoring</a:t>
            </a:r>
          </a:p>
          <a:p>
            <a:endParaRPr lang="en-US" sz="3300" b="0" dirty="0">
              <a:latin typeface="Ubuntu" panose="020B0504030602030204"/>
            </a:endParaRPr>
          </a:p>
          <a:p>
            <a:endParaRPr lang="en-US" sz="3300" b="0" dirty="0">
              <a:latin typeface="Ubuntu" panose="020B0504030602030204"/>
            </a:endParaRPr>
          </a:p>
          <a:p>
            <a:endParaRPr lang="en-US" sz="3300" b="0" dirty="0">
              <a:latin typeface="Ubuntu" panose="020B0504030602030204"/>
            </a:endParaRPr>
          </a:p>
          <a:p>
            <a:endParaRPr lang="en-US" sz="3300" b="0" dirty="0">
              <a:latin typeface="Ubuntu" panose="020B0504030602030204"/>
            </a:endParaRPr>
          </a:p>
          <a:p>
            <a:endParaRPr lang="en-US" sz="3300" b="0" dirty="0">
              <a:latin typeface="Ubuntu" panose="020B0504030602030204"/>
            </a:endParaRPr>
          </a:p>
          <a:p>
            <a:endParaRPr lang="en-US" sz="3300" b="0" dirty="0">
              <a:latin typeface="Ubuntu" panose="020B0504030602030204"/>
            </a:endParaRPr>
          </a:p>
          <a:p>
            <a:r>
              <a:rPr lang="en-US" sz="4400" dirty="0">
                <a:latin typeface="Ubuntu" panose="020B0504030602030204"/>
              </a:rPr>
              <a:t>Developments &amp; research </a:t>
            </a:r>
            <a:r>
              <a:rPr lang="mr-IN" sz="4400" dirty="0">
                <a:latin typeface="Ubuntu" panose="020B0504030602030204"/>
              </a:rPr>
              <a:t>–</a:t>
            </a:r>
            <a:r>
              <a:rPr lang="en-US" sz="4400" dirty="0">
                <a:latin typeface="Ubuntu" panose="020B0504030602030204"/>
              </a:rPr>
              <a:t> </a:t>
            </a:r>
            <a:r>
              <a:rPr lang="en-US" sz="4400" b="0" dirty="0">
                <a:latin typeface="Ubuntu" panose="020B0504030602030204"/>
              </a:rPr>
              <a:t>further use of multi-modal biometrics</a:t>
            </a:r>
          </a:p>
          <a:p>
            <a:endParaRPr lang="en-US" sz="4400" b="0" dirty="0">
              <a:latin typeface="Ubuntu" panose="020B0504030602030204"/>
            </a:endParaRPr>
          </a:p>
          <a:p>
            <a:pPr marL="4572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b="0" dirty="0">
              <a:latin typeface="Ubuntu" panose="020B0504030602030204"/>
            </a:endParaRPr>
          </a:p>
          <a:p>
            <a:pPr marL="4572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latin typeface="Ubuntu" panose="020B0504030602030204"/>
              </a:rPr>
              <a:t>Facial recognition to deter impersonation</a:t>
            </a:r>
          </a:p>
          <a:p>
            <a:pPr marL="4572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b="0" dirty="0">
              <a:latin typeface="Ubuntu" panose="020B0504030602030204"/>
            </a:endParaRPr>
          </a:p>
          <a:p>
            <a:pPr marL="4572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latin typeface="Ubuntu" panose="020B0504030602030204"/>
              </a:rPr>
              <a:t>Keyboard behavior analysis</a:t>
            </a:r>
          </a:p>
          <a:p>
            <a:pPr marL="4572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b="0" dirty="0">
              <a:latin typeface="Ubuntu" panose="020B0504030602030204"/>
            </a:endParaRPr>
          </a:p>
          <a:p>
            <a:pPr marL="4572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latin typeface="Ubuntu" panose="020B0504030602030204"/>
              </a:rPr>
              <a:t>Broader use of AI to identify patterns of unusual behavior/response</a:t>
            </a:r>
          </a:p>
          <a:p>
            <a:endParaRPr lang="en-US" b="0" dirty="0">
              <a:latin typeface="Ubuntu" panose="020B0504030602030204"/>
            </a:endParaRPr>
          </a:p>
          <a:p>
            <a:endParaRPr lang="en-US" b="0" dirty="0">
              <a:latin typeface="Ubuntu" panose="020B0504030602030204"/>
            </a:endParaRPr>
          </a:p>
          <a:p>
            <a:endParaRPr lang="en-US" sz="6700" b="0" dirty="0">
              <a:latin typeface="Ubuntu" panose="020B0504030602030204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2900" b="0" dirty="0"/>
          </a:p>
          <a:p>
            <a:pPr hangingPunct="1"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endParaRPr lang="en-US" sz="3200" dirty="0">
              <a:solidFill>
                <a:srgbClr val="000000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26E55B17-7664-4FAE-81D4-5762E7AB87D6}"/>
              </a:ext>
            </a:extLst>
          </p:cNvPr>
          <p:cNvCxnSpPr>
            <a:cxnSpLocks/>
          </p:cNvCxnSpPr>
          <p:nvPr/>
        </p:nvCxnSpPr>
        <p:spPr>
          <a:xfrm>
            <a:off x="1744571" y="1532437"/>
            <a:ext cx="9929056" cy="0"/>
          </a:xfrm>
          <a:prstGeom prst="line">
            <a:avLst/>
          </a:prstGeom>
          <a:noFill/>
          <a:ln w="12700" cap="flat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7" name="Picture 2" descr="ÎÏÎ¿ÏÎ­Î»ÎµÏÎ¼Î± ÎµÎ¹ÎºÏÎ½Î±Ï Î³Î¹Î± online proctoring images">
            <a:extLst>
              <a:ext uri="{FF2B5EF4-FFF2-40B4-BE49-F238E27FC236}">
                <a16:creationId xmlns:a16="http://schemas.microsoft.com/office/drawing/2014/main" xmlns="" id="{681260BB-0F69-4134-9F04-EA8DDE661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211" y="4912126"/>
            <a:ext cx="1929684" cy="181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ÎÏÎ¿ÏÎ­Î»ÎµÏÎ¼Î± ÎµÎ¹ÎºÏÎ½Î±Ï Î³Î¹Î± future image">
            <a:extLst>
              <a:ext uri="{FF2B5EF4-FFF2-40B4-BE49-F238E27FC236}">
                <a16:creationId xmlns:a16="http://schemas.microsoft.com/office/drawing/2014/main" xmlns="" id="{C31F3CFD-C8FB-49EA-A112-6B0D2276C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145" y="0"/>
            <a:ext cx="24193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7BA5770-8654-4C54-A7D5-90E3409D2F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" y="269145"/>
            <a:ext cx="982468" cy="57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0234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15CC074-0A8D-4E27-A204-BE74481815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" y="269145"/>
            <a:ext cx="982468" cy="57320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CBBE423-B4DC-4D95-9611-54813B142920}"/>
              </a:ext>
            </a:extLst>
          </p:cNvPr>
          <p:cNvSpPr/>
          <p:nvPr/>
        </p:nvSpPr>
        <p:spPr>
          <a:xfrm>
            <a:off x="1341" y="0"/>
            <a:ext cx="985480" cy="6858000"/>
          </a:xfrm>
          <a:prstGeom prst="rect">
            <a:avLst/>
          </a:prstGeom>
          <a:solidFill>
            <a:srgbClr val="FF3200"/>
          </a:solidFill>
          <a:ln w="12700" cap="flat">
            <a:solidFill>
              <a:srgbClr val="FF32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3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1F1F1F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" name="Shape 655">
            <a:extLst>
              <a:ext uri="{FF2B5EF4-FFF2-40B4-BE49-F238E27FC236}">
                <a16:creationId xmlns:a16="http://schemas.microsoft.com/office/drawing/2014/main" xmlns="" id="{0DC6E145-1AE2-41FE-B659-9F6419B06763}"/>
              </a:ext>
            </a:extLst>
          </p:cNvPr>
          <p:cNvSpPr txBox="1">
            <a:spLocks/>
          </p:cNvSpPr>
          <p:nvPr/>
        </p:nvSpPr>
        <p:spPr>
          <a:xfrm>
            <a:off x="1744571" y="665595"/>
            <a:ext cx="10271938" cy="6106771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1"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r>
              <a:rPr lang="en-US" sz="12800" dirty="0" err="1">
                <a:solidFill>
                  <a:srgbClr val="000000"/>
                </a:solidFill>
                <a:latin typeface="Ubuntu" panose="020B0504030602030204"/>
              </a:rPr>
              <a:t>PeopleCert’s</a:t>
            </a:r>
            <a:r>
              <a:rPr lang="en-US" sz="12800" dirty="0">
                <a:solidFill>
                  <a:srgbClr val="000000"/>
                </a:solidFill>
                <a:latin typeface="Ubuntu" panose="020B0504030602030204"/>
              </a:rPr>
              <a:t> Online Proctoring </a:t>
            </a:r>
            <a:r>
              <a:rPr lang="en-US" sz="12800" b="0" dirty="0">
                <a:latin typeface="Ubuntu" panose="020B0504030602030204"/>
              </a:rPr>
              <a:t> 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7400" b="0" dirty="0">
              <a:latin typeface="Ubuntu" panose="020B0504030602030204"/>
            </a:endParaRPr>
          </a:p>
          <a:p>
            <a:pPr lvl="0"/>
            <a:endParaRPr lang="en-US" sz="7400" b="0" dirty="0">
              <a:latin typeface="Ubuntu" panose="020B0504030602030204"/>
            </a:endParaRPr>
          </a:p>
          <a:p>
            <a:pPr lvl="0"/>
            <a:endParaRPr lang="en-US" sz="9600" dirty="0">
              <a:latin typeface="Ubuntu" panose="020B0504030602030204"/>
            </a:endParaRPr>
          </a:p>
          <a:p>
            <a:pPr lvl="0"/>
            <a:endParaRPr lang="en-US" sz="9600" dirty="0">
              <a:latin typeface="Ubuntu" panose="020B0504030602030204"/>
            </a:endParaRPr>
          </a:p>
          <a:p>
            <a:pPr lvl="0"/>
            <a:r>
              <a:rPr lang="en-US" sz="9600" dirty="0">
                <a:latin typeface="Ubuntu" panose="020B0504030602030204"/>
              </a:rPr>
              <a:t>Main features: </a:t>
            </a:r>
          </a:p>
          <a:p>
            <a:pPr lvl="0"/>
            <a:endParaRPr lang="en-US" sz="9600" b="0" dirty="0">
              <a:latin typeface="Ubuntu" panose="020B0504030602030204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9600" b="0" dirty="0">
              <a:latin typeface="Ubuntu" panose="020B0504030602030204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9600" b="0" dirty="0">
                <a:latin typeface="Ubuntu" panose="020B0504030602030204"/>
              </a:rPr>
              <a:t>Allows candidates to sit secure CB tests in any location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9600" b="0" dirty="0">
              <a:latin typeface="Ubuntu" panose="020B0504030602030204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9600" b="0" dirty="0">
                <a:latin typeface="Ubuntu" panose="020B0504030602030204"/>
              </a:rPr>
              <a:t>Prevents attempts to cheat and deters impersonation, copying, learned responses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9600" b="0" dirty="0">
              <a:latin typeface="Ubuntu" panose="020B0504030602030204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9600" b="0" dirty="0">
                <a:latin typeface="Ubuntu" panose="020B0504030602030204"/>
              </a:rPr>
              <a:t>Candidates and their screens monitored online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9600" b="0" dirty="0">
              <a:latin typeface="Ubuntu" panose="020B0504030602030204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9600" b="0" dirty="0">
                <a:latin typeface="Ubuntu" panose="020B0504030602030204"/>
              </a:rPr>
              <a:t>Monitoring software tracks actions and </a:t>
            </a:r>
            <a:r>
              <a:rPr lang="en-US" sz="9600" b="0" dirty="0" err="1">
                <a:latin typeface="Ubuntu" panose="020B0504030602030204"/>
              </a:rPr>
              <a:t>behaviour</a:t>
            </a:r>
            <a:r>
              <a:rPr lang="en-US" sz="9600" b="0" dirty="0">
                <a:latin typeface="Ubuntu" panose="020B0504030602030204"/>
              </a:rPr>
              <a:t> </a:t>
            </a:r>
          </a:p>
          <a:p>
            <a:pPr marL="457200" indent="-4572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9600" b="0" dirty="0">
                <a:latin typeface="Ubuntu" panose="020B0504030602030204"/>
              </a:rPr>
              <a:t>Candidates need access to    -  a suitable device (laptop, etc.) </a:t>
            </a:r>
          </a:p>
          <a:p>
            <a:pPr marL="457200" indent="-4572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9600" b="0" dirty="0">
                <a:latin typeface="Ubuntu" panose="020B0504030602030204"/>
              </a:rPr>
              <a:t>			              	   -  an internet connection (256 + kbps speed) </a:t>
            </a:r>
          </a:p>
          <a:p>
            <a:pPr lvl="0">
              <a:lnSpc>
                <a:spcPct val="160000"/>
              </a:lnSpc>
            </a:pPr>
            <a:r>
              <a:rPr lang="en-US" sz="9600" b="0" dirty="0">
                <a:latin typeface="Ubuntu" panose="020B0504030602030204"/>
              </a:rPr>
              <a:t>                                                         	   -  a webcam and a mic </a:t>
            </a:r>
          </a:p>
          <a:p>
            <a:pPr lvl="0">
              <a:lnSpc>
                <a:spcPct val="160000"/>
              </a:lnSpc>
            </a:pPr>
            <a:r>
              <a:rPr lang="en-US" sz="9600" b="0" dirty="0">
                <a:latin typeface="Ubuntu" panose="020B0504030602030204"/>
              </a:rPr>
              <a:t>                                                        	   -  any modern browser  </a:t>
            </a:r>
          </a:p>
          <a:p>
            <a:pPr hangingPunct="1"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endParaRPr lang="en-US" sz="3200" dirty="0">
              <a:solidFill>
                <a:srgbClr val="000000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26E55B17-7664-4FAE-81D4-5762E7AB87D6}"/>
              </a:ext>
            </a:extLst>
          </p:cNvPr>
          <p:cNvCxnSpPr>
            <a:cxnSpLocks/>
          </p:cNvCxnSpPr>
          <p:nvPr/>
        </p:nvCxnSpPr>
        <p:spPr>
          <a:xfrm>
            <a:off x="1744571" y="1507683"/>
            <a:ext cx="9929056" cy="0"/>
          </a:xfrm>
          <a:prstGeom prst="line">
            <a:avLst/>
          </a:prstGeom>
          <a:noFill/>
          <a:ln w="12700" cap="flat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7" name="Picture 22" descr="ÎÏÎ¿ÏÎ­Î»ÎµÏÎ¼Î± ÎµÎ¹ÎºÏÎ½Î±Ï Î³Î¹Î± online proctoring images">
            <a:extLst>
              <a:ext uri="{FF2B5EF4-FFF2-40B4-BE49-F238E27FC236}">
                <a16:creationId xmlns:a16="http://schemas.microsoft.com/office/drawing/2014/main" xmlns="" id="{6FE62957-7F24-46A2-85B3-4C629C326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9540" y="555748"/>
            <a:ext cx="1364087" cy="137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2" descr="ÎÏÎ¿ÏÎ­Î»ÎµÏÎ¼Î± ÎµÎ¹ÎºÏÎ½Î±Ï Î³Î¹Î± online proctoring images">
            <a:extLst>
              <a:ext uri="{FF2B5EF4-FFF2-40B4-BE49-F238E27FC236}">
                <a16:creationId xmlns:a16="http://schemas.microsoft.com/office/drawing/2014/main" xmlns="" id="{18BB1A34-C77F-41F9-86FF-CA3A73B7B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172" y="5038011"/>
            <a:ext cx="2143125" cy="169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ÎÏÎ¿ÏÎ­Î»ÎµÏÎ¼Î± ÎµÎ¹ÎºÏÎ½Î±Ï Î³Î¹Î± web cam image">
            <a:extLst>
              <a:ext uri="{FF2B5EF4-FFF2-40B4-BE49-F238E27FC236}">
                <a16:creationId xmlns:a16="http://schemas.microsoft.com/office/drawing/2014/main" xmlns="" id="{BC6E82AF-5131-43C4-955F-D7BF6162C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345" y="4691439"/>
            <a:ext cx="1026086" cy="62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ÎÏÎ¿ÏÎ­Î»ÎµÏÎ¼Î± ÎµÎ¹ÎºÏÎ½Î±Ï Î³Î¹Î± microphone image">
            <a:extLst>
              <a:ext uri="{FF2B5EF4-FFF2-40B4-BE49-F238E27FC236}">
                <a16:creationId xmlns:a16="http://schemas.microsoft.com/office/drawing/2014/main" xmlns="" id="{79A8B271-EDA9-4F43-9F74-D24DC8546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884" y="4999973"/>
            <a:ext cx="563277" cy="67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4A36A28-6F5B-479A-8921-9C0ED06DC9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" y="269145"/>
            <a:ext cx="982468" cy="57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38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15CC074-0A8D-4E27-A204-BE74481815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" y="269145"/>
            <a:ext cx="982468" cy="57320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CBBE423-B4DC-4D95-9611-54813B142920}"/>
              </a:ext>
            </a:extLst>
          </p:cNvPr>
          <p:cNvSpPr/>
          <p:nvPr/>
        </p:nvSpPr>
        <p:spPr>
          <a:xfrm>
            <a:off x="1341" y="0"/>
            <a:ext cx="985480" cy="6858000"/>
          </a:xfrm>
          <a:prstGeom prst="rect">
            <a:avLst/>
          </a:prstGeom>
          <a:solidFill>
            <a:srgbClr val="FF3200"/>
          </a:solidFill>
          <a:ln w="12700" cap="flat">
            <a:solidFill>
              <a:srgbClr val="FF32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3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1F1F1F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" name="Shape 655">
            <a:extLst>
              <a:ext uri="{FF2B5EF4-FFF2-40B4-BE49-F238E27FC236}">
                <a16:creationId xmlns:a16="http://schemas.microsoft.com/office/drawing/2014/main" xmlns="" id="{0DC6E145-1AE2-41FE-B659-9F6419B06763}"/>
              </a:ext>
            </a:extLst>
          </p:cNvPr>
          <p:cNvSpPr txBox="1">
            <a:spLocks/>
          </p:cNvSpPr>
          <p:nvPr/>
        </p:nvSpPr>
        <p:spPr>
          <a:xfrm>
            <a:off x="1744571" y="571119"/>
            <a:ext cx="10271938" cy="606982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1"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r>
              <a:rPr lang="en-US" sz="3200" dirty="0" err="1">
                <a:latin typeface="Ubuntu" panose="020B0504030602030204"/>
              </a:rPr>
              <a:t>PeopleCert’s</a:t>
            </a:r>
            <a:r>
              <a:rPr lang="en-US" sz="3200" dirty="0">
                <a:latin typeface="Ubuntu" panose="020B0504030602030204"/>
              </a:rPr>
              <a:t> Online Proctoring</a:t>
            </a:r>
          </a:p>
          <a:p>
            <a:pPr hangingPunct="1"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r>
              <a:rPr lang="en-US" sz="3200" dirty="0">
                <a:latin typeface="Ubuntu" panose="020B0504030602030204"/>
              </a:rPr>
              <a:t>Candidate Steps</a:t>
            </a:r>
          </a:p>
          <a:p>
            <a:pPr hangingPunct="1"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endParaRPr lang="en-US" sz="3200" dirty="0">
              <a:latin typeface="Ubuntu" panose="020B0504030602030204"/>
            </a:endParaRPr>
          </a:p>
          <a:p>
            <a:pPr hangingPunct="1"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endParaRPr lang="en-US" dirty="0">
              <a:latin typeface="Ubuntu" panose="020B0504030602030204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800" b="0" dirty="0">
              <a:latin typeface="Ubuntu" panose="020B0504030602030204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2900" b="0" dirty="0"/>
          </a:p>
          <a:p>
            <a:pPr hangingPunct="1"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endParaRPr lang="en-US" sz="3200" dirty="0">
              <a:solidFill>
                <a:srgbClr val="000000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26E55B17-7664-4FAE-81D4-5762E7AB87D6}"/>
              </a:ext>
            </a:extLst>
          </p:cNvPr>
          <p:cNvCxnSpPr>
            <a:cxnSpLocks/>
          </p:cNvCxnSpPr>
          <p:nvPr/>
        </p:nvCxnSpPr>
        <p:spPr>
          <a:xfrm>
            <a:off x="1744571" y="1504727"/>
            <a:ext cx="9929056" cy="0"/>
          </a:xfrm>
          <a:prstGeom prst="line">
            <a:avLst/>
          </a:prstGeom>
          <a:noFill/>
          <a:ln w="12700" cap="flat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8487402-092F-4F8B-A3B1-41019918B9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" y="269145"/>
            <a:ext cx="982468" cy="57320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F707203-DC45-4332-BD7B-4F08873F0991}"/>
              </a:ext>
            </a:extLst>
          </p:cNvPr>
          <p:cNvSpPr/>
          <p:nvPr/>
        </p:nvSpPr>
        <p:spPr>
          <a:xfrm>
            <a:off x="1288790" y="1660637"/>
            <a:ext cx="3583709" cy="539549"/>
          </a:xfrm>
          <a:prstGeom prst="rect">
            <a:avLst/>
          </a:prstGeom>
          <a:solidFill>
            <a:srgbClr val="EAEAEA">
              <a:alpha val="50196"/>
            </a:srgb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tx1"/>
                </a:solidFill>
              </a:rPr>
              <a:t>1. Exam ordering</a:t>
            </a:r>
            <a:endParaRPr lang="el-GR" sz="2400" b="1" i="1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C1949EF-29BC-4CCB-A14D-38251FF1A07A}"/>
              </a:ext>
            </a:extLst>
          </p:cNvPr>
          <p:cNvSpPr/>
          <p:nvPr/>
        </p:nvSpPr>
        <p:spPr>
          <a:xfrm>
            <a:off x="2842417" y="2531980"/>
            <a:ext cx="4229553" cy="801324"/>
          </a:xfrm>
          <a:prstGeom prst="rect">
            <a:avLst/>
          </a:prstGeom>
          <a:solidFill>
            <a:srgbClr val="EAEAEA">
              <a:alpha val="50196"/>
            </a:srgb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tx1"/>
                </a:solidFill>
              </a:rPr>
              <a:t>2. Exam preparation</a:t>
            </a:r>
          </a:p>
          <a:p>
            <a:pPr algn="ctr"/>
            <a:r>
              <a:rPr lang="en-US" sz="1600" i="1" dirty="0">
                <a:solidFill>
                  <a:schemeClr val="tx1"/>
                </a:solidFill>
              </a:rPr>
              <a:t>(Compatibility checks, informational videos)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EFEB985-1A8D-4A92-ADF1-47DBE483BEF4}"/>
              </a:ext>
            </a:extLst>
          </p:cNvPr>
          <p:cNvSpPr/>
          <p:nvPr/>
        </p:nvSpPr>
        <p:spPr>
          <a:xfrm>
            <a:off x="4579057" y="3663133"/>
            <a:ext cx="4229553" cy="620890"/>
          </a:xfrm>
          <a:prstGeom prst="rect">
            <a:avLst/>
          </a:prstGeom>
          <a:solidFill>
            <a:srgbClr val="EAEAEA">
              <a:alpha val="50196"/>
            </a:srgb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tx1"/>
                </a:solidFill>
              </a:rPr>
              <a:t>3. Onboarding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1600" i="1" dirty="0">
                <a:solidFill>
                  <a:schemeClr val="tx1"/>
                </a:solidFill>
              </a:rPr>
              <a:t>(Semi-automated onboarding, Proctor assisted)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03FC33F-D868-4CFB-8600-0979B3C63302}"/>
              </a:ext>
            </a:extLst>
          </p:cNvPr>
          <p:cNvSpPr/>
          <p:nvPr/>
        </p:nvSpPr>
        <p:spPr>
          <a:xfrm>
            <a:off x="5780462" y="4720497"/>
            <a:ext cx="4851870" cy="783614"/>
          </a:xfrm>
          <a:prstGeom prst="rect">
            <a:avLst/>
          </a:prstGeom>
          <a:solidFill>
            <a:srgbClr val="EAEAEA">
              <a:alpha val="50196"/>
            </a:srgb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tx1"/>
                </a:solidFill>
              </a:rPr>
              <a:t>4. Exam taking</a:t>
            </a:r>
          </a:p>
          <a:p>
            <a:pPr algn="ctr"/>
            <a:r>
              <a:rPr lang="en-US" sz="1600" i="1" dirty="0">
                <a:solidFill>
                  <a:schemeClr val="tx1"/>
                </a:solidFill>
              </a:rPr>
              <a:t>(Complete lockdown, Candidate monitored)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F1FC864-F449-4342-A53C-D78588D7BC22}"/>
              </a:ext>
            </a:extLst>
          </p:cNvPr>
          <p:cNvSpPr/>
          <p:nvPr/>
        </p:nvSpPr>
        <p:spPr>
          <a:xfrm>
            <a:off x="7554573" y="5887059"/>
            <a:ext cx="4322899" cy="713067"/>
          </a:xfrm>
          <a:prstGeom prst="rect">
            <a:avLst/>
          </a:prstGeom>
          <a:solidFill>
            <a:srgbClr val="EAEAEA">
              <a:alpha val="50196"/>
            </a:srgb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tx1"/>
                </a:solidFill>
              </a:rPr>
              <a:t>5.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b="1" i="1" dirty="0">
                <a:solidFill>
                  <a:schemeClr val="tx1"/>
                </a:solidFill>
              </a:rPr>
              <a:t>Results</a:t>
            </a:r>
          </a:p>
          <a:p>
            <a:pPr algn="ctr"/>
            <a:r>
              <a:rPr lang="en-US" sz="1600" i="1" dirty="0">
                <a:solidFill>
                  <a:schemeClr val="tx1"/>
                </a:solidFill>
              </a:rPr>
              <a:t>(Report &amp; Auditing)</a:t>
            </a:r>
          </a:p>
        </p:txBody>
      </p:sp>
      <p:sp>
        <p:nvSpPr>
          <p:cNvPr id="3" name="Arrow: Curved Right 2">
            <a:extLst>
              <a:ext uri="{FF2B5EF4-FFF2-40B4-BE49-F238E27FC236}">
                <a16:creationId xmlns:a16="http://schemas.microsoft.com/office/drawing/2014/main" xmlns="" id="{1776F79D-3089-494B-AB60-D51EB4E8261D}"/>
              </a:ext>
            </a:extLst>
          </p:cNvPr>
          <p:cNvSpPr/>
          <p:nvPr/>
        </p:nvSpPr>
        <p:spPr>
          <a:xfrm>
            <a:off x="1743230" y="2311288"/>
            <a:ext cx="731520" cy="80132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Arrow: Curved Right 20">
            <a:extLst>
              <a:ext uri="{FF2B5EF4-FFF2-40B4-BE49-F238E27FC236}">
                <a16:creationId xmlns:a16="http://schemas.microsoft.com/office/drawing/2014/main" xmlns="" id="{A3302883-9D29-4579-AB6A-3D34979D4192}"/>
              </a:ext>
            </a:extLst>
          </p:cNvPr>
          <p:cNvSpPr/>
          <p:nvPr/>
        </p:nvSpPr>
        <p:spPr>
          <a:xfrm>
            <a:off x="3080644" y="3479131"/>
            <a:ext cx="731520" cy="80132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Arrow: Curved Right 22">
            <a:extLst>
              <a:ext uri="{FF2B5EF4-FFF2-40B4-BE49-F238E27FC236}">
                <a16:creationId xmlns:a16="http://schemas.microsoft.com/office/drawing/2014/main" xmlns="" id="{868E4DB0-404C-47EE-9B6D-380D8C9679D1}"/>
              </a:ext>
            </a:extLst>
          </p:cNvPr>
          <p:cNvSpPr/>
          <p:nvPr/>
        </p:nvSpPr>
        <p:spPr>
          <a:xfrm>
            <a:off x="4547125" y="4559072"/>
            <a:ext cx="731520" cy="80132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Arrow: Curved Right 26">
            <a:extLst>
              <a:ext uri="{FF2B5EF4-FFF2-40B4-BE49-F238E27FC236}">
                <a16:creationId xmlns:a16="http://schemas.microsoft.com/office/drawing/2014/main" xmlns="" id="{53FCE7AF-6599-49C7-83A4-2DDA4DD4A308}"/>
              </a:ext>
            </a:extLst>
          </p:cNvPr>
          <p:cNvSpPr/>
          <p:nvPr/>
        </p:nvSpPr>
        <p:spPr>
          <a:xfrm>
            <a:off x="6229403" y="5737454"/>
            <a:ext cx="731520" cy="80132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8" name="Picture 4" descr="ÎÏÎ¿ÏÎ­Î»ÎµÏÎ¼Î± ÎµÎ¹ÎºÏÎ½Î±Ï Î³Î¹Î± case study">
            <a:extLst>
              <a:ext uri="{FF2B5EF4-FFF2-40B4-BE49-F238E27FC236}">
                <a16:creationId xmlns:a16="http://schemas.microsoft.com/office/drawing/2014/main" xmlns="" id="{51DA1E48-0521-4D8F-BF83-23BD218A4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490" y="555748"/>
            <a:ext cx="2806137" cy="172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ÎÏÎ¿ÏÎ­Î»ÎµÏÎ¼Î± ÎµÎ¹ÎºÏÎ½Î±Ï Î³Î¹Î± automated image">
            <a:extLst>
              <a:ext uri="{FF2B5EF4-FFF2-40B4-BE49-F238E27FC236}">
                <a16:creationId xmlns:a16="http://schemas.microsoft.com/office/drawing/2014/main" xmlns="" id="{67E2C16E-2A16-40D8-8A6C-7377EDFFE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963" y="2438337"/>
            <a:ext cx="1403473" cy="99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6042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15CC074-0A8D-4E27-A204-BE74481815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" y="269145"/>
            <a:ext cx="982468" cy="57320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CBBE423-B4DC-4D95-9611-54813B142920}"/>
              </a:ext>
            </a:extLst>
          </p:cNvPr>
          <p:cNvSpPr/>
          <p:nvPr/>
        </p:nvSpPr>
        <p:spPr>
          <a:xfrm>
            <a:off x="1341" y="0"/>
            <a:ext cx="985480" cy="6858000"/>
          </a:xfrm>
          <a:prstGeom prst="rect">
            <a:avLst/>
          </a:prstGeom>
          <a:solidFill>
            <a:srgbClr val="FF3200"/>
          </a:solidFill>
          <a:ln w="12700" cap="flat">
            <a:solidFill>
              <a:srgbClr val="FF32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3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1F1F1F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" name="Shape 655">
            <a:extLst>
              <a:ext uri="{FF2B5EF4-FFF2-40B4-BE49-F238E27FC236}">
                <a16:creationId xmlns:a16="http://schemas.microsoft.com/office/drawing/2014/main" xmlns="" id="{0DC6E145-1AE2-41FE-B659-9F6419B06763}"/>
              </a:ext>
            </a:extLst>
          </p:cNvPr>
          <p:cNvSpPr txBox="1">
            <a:spLocks/>
          </p:cNvSpPr>
          <p:nvPr/>
        </p:nvSpPr>
        <p:spPr>
          <a:xfrm>
            <a:off x="1744571" y="571119"/>
            <a:ext cx="10271938" cy="606982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1"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r>
              <a:rPr lang="en-US" sz="3200" dirty="0" err="1">
                <a:latin typeface="Ubuntu" panose="020B0504030602030204"/>
              </a:rPr>
              <a:t>PeopleCert’s</a:t>
            </a:r>
            <a:r>
              <a:rPr lang="en-US" sz="3200" dirty="0">
                <a:latin typeface="Ubuntu" panose="020B0504030602030204"/>
              </a:rPr>
              <a:t> Online Proctoring</a:t>
            </a:r>
          </a:p>
          <a:p>
            <a:pPr hangingPunct="1"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endParaRPr lang="en-US" sz="3200" dirty="0">
              <a:latin typeface="Ubuntu" panose="020B0504030602030204"/>
            </a:endParaRPr>
          </a:p>
          <a:p>
            <a:pPr hangingPunct="1"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endParaRPr lang="en-US" dirty="0">
              <a:latin typeface="Ubuntu" panose="020B0504030602030204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800" b="0" dirty="0">
              <a:latin typeface="Ubuntu" panose="020B0504030602030204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0" dirty="0">
                <a:latin typeface="Ubuntu" panose="020B0504030602030204"/>
              </a:rPr>
              <a:t>Candidate downloads exam application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b="0" dirty="0">
              <a:latin typeface="Ubuntu" panose="020B0504030602030204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0" dirty="0">
                <a:latin typeface="Ubuntu" panose="020B0504030602030204"/>
              </a:rPr>
              <a:t>Locks down browser to mitigate content theft and cheating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b="0" dirty="0">
              <a:latin typeface="Ubuntu" panose="020B0504030602030204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0" dirty="0">
                <a:latin typeface="Ubuntu" panose="020B0504030602030204"/>
              </a:rPr>
              <a:t>Two kinds of prevention features:</a:t>
            </a:r>
          </a:p>
          <a:p>
            <a:endParaRPr lang="en-US" sz="2400" b="0" dirty="0">
              <a:latin typeface="Ubuntu" panose="020B0504030602030204"/>
            </a:endParaRPr>
          </a:p>
          <a:p>
            <a:r>
              <a:rPr lang="en-US" sz="2400" b="0" dirty="0">
                <a:latin typeface="Ubuntu" panose="020B0504030602030204"/>
              </a:rPr>
              <a:t>		-  Navigation Prevention Features</a:t>
            </a:r>
          </a:p>
          <a:p>
            <a:endParaRPr lang="en-US" sz="2400" b="0" dirty="0">
              <a:latin typeface="Ubuntu" panose="020B0504030602030204"/>
            </a:endParaRPr>
          </a:p>
          <a:p>
            <a:r>
              <a:rPr lang="en-US" sz="2400" b="0" dirty="0">
                <a:latin typeface="Ubuntu" panose="020B0504030602030204"/>
              </a:rPr>
              <a:t>		-  Infringement Prevention Features</a:t>
            </a:r>
          </a:p>
          <a:p>
            <a:r>
              <a:rPr lang="en-US" sz="2400" dirty="0">
                <a:latin typeface="Ubuntu" panose="020B0504030602030204"/>
              </a:rPr>
              <a:t> </a:t>
            </a:r>
          </a:p>
          <a:p>
            <a:endParaRPr lang="en-US" sz="6700" b="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2900" b="0" dirty="0"/>
          </a:p>
          <a:p>
            <a:pPr hangingPunct="1"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endParaRPr lang="en-US" sz="3200" dirty="0">
              <a:solidFill>
                <a:srgbClr val="000000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26E55B17-7664-4FAE-81D4-5762E7AB87D6}"/>
              </a:ext>
            </a:extLst>
          </p:cNvPr>
          <p:cNvCxnSpPr>
            <a:cxnSpLocks/>
          </p:cNvCxnSpPr>
          <p:nvPr/>
        </p:nvCxnSpPr>
        <p:spPr>
          <a:xfrm>
            <a:off x="1744571" y="1504727"/>
            <a:ext cx="9929056" cy="0"/>
          </a:xfrm>
          <a:prstGeom prst="line">
            <a:avLst/>
          </a:prstGeom>
          <a:noFill/>
          <a:ln w="12700" cap="flat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" name="Picture 4" descr="ÎÏÎ¿ÏÎ­Î»ÎµÏÎ¼Î± ÎµÎ¹ÎºÏÎ½Î±Ï Î³Î¹Î± case study">
            <a:extLst>
              <a:ext uri="{FF2B5EF4-FFF2-40B4-BE49-F238E27FC236}">
                <a16:creationId xmlns:a16="http://schemas.microsoft.com/office/drawing/2014/main" xmlns="" id="{17BF18BD-AA36-4BF4-A4F2-C8F424C15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490" y="555748"/>
            <a:ext cx="2806137" cy="172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ÎÏÎ¿ÏÎ­Î»ÎµÏÎ¼Î± ÎµÎ¹ÎºÏÎ½Î±Ï Î³Î¹Î± automated image">
            <a:extLst>
              <a:ext uri="{FF2B5EF4-FFF2-40B4-BE49-F238E27FC236}">
                <a16:creationId xmlns:a16="http://schemas.microsoft.com/office/drawing/2014/main" xmlns="" id="{D741AB38-C038-4A46-BD08-711B50666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963" y="2438337"/>
            <a:ext cx="1403473" cy="99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8487402-092F-4F8B-A3B1-41019918B9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" y="269145"/>
            <a:ext cx="982468" cy="57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9900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15CC074-0A8D-4E27-A204-BE74481815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" y="269145"/>
            <a:ext cx="982468" cy="57320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CBBE423-B4DC-4D95-9611-54813B142920}"/>
              </a:ext>
            </a:extLst>
          </p:cNvPr>
          <p:cNvSpPr/>
          <p:nvPr/>
        </p:nvSpPr>
        <p:spPr>
          <a:xfrm>
            <a:off x="1341" y="0"/>
            <a:ext cx="985480" cy="6858000"/>
          </a:xfrm>
          <a:prstGeom prst="rect">
            <a:avLst/>
          </a:prstGeom>
          <a:solidFill>
            <a:srgbClr val="FF3200"/>
          </a:solidFill>
          <a:ln w="12700" cap="flat">
            <a:solidFill>
              <a:srgbClr val="FF32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3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1F1F1F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" name="Shape 655">
            <a:extLst>
              <a:ext uri="{FF2B5EF4-FFF2-40B4-BE49-F238E27FC236}">
                <a16:creationId xmlns:a16="http://schemas.microsoft.com/office/drawing/2014/main" xmlns="" id="{0DC6E145-1AE2-41FE-B659-9F6419B06763}"/>
              </a:ext>
            </a:extLst>
          </p:cNvPr>
          <p:cNvSpPr txBox="1">
            <a:spLocks/>
          </p:cNvSpPr>
          <p:nvPr/>
        </p:nvSpPr>
        <p:spPr>
          <a:xfrm>
            <a:off x="1743065" y="555748"/>
            <a:ext cx="10271938" cy="606982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1"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r>
              <a:rPr lang="en-US" sz="3200" dirty="0">
                <a:latin typeface="Ubuntu" panose="020B0504030602030204"/>
              </a:rPr>
              <a:t>Navigation and Infringement Prevention Features</a:t>
            </a:r>
          </a:p>
          <a:p>
            <a:pPr hangingPunct="1"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endParaRPr lang="en-US" dirty="0">
              <a:latin typeface="Ubuntu" panose="020B0504030602030204"/>
            </a:endParaRPr>
          </a:p>
          <a:p>
            <a:pPr hangingPunct="1"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endParaRPr lang="en-US" sz="2600" dirty="0">
              <a:latin typeface="Ubuntu" panose="020B0504030602030204"/>
            </a:endParaRPr>
          </a:p>
          <a:p>
            <a:endParaRPr lang="en-US" sz="1800" dirty="0">
              <a:latin typeface="Ubuntu" panose="020B0504030602030204"/>
            </a:endParaRPr>
          </a:p>
          <a:p>
            <a:endParaRPr lang="en-US" sz="2200" dirty="0">
              <a:latin typeface="Ubuntu" panose="020B0504030602030204"/>
            </a:endParaRPr>
          </a:p>
          <a:p>
            <a:r>
              <a:rPr lang="en-US" sz="2000" dirty="0">
                <a:latin typeface="Ubuntu" panose="020B0504030602030204"/>
              </a:rPr>
              <a:t>Navigation Prevention Features:</a:t>
            </a:r>
          </a:p>
          <a:p>
            <a:pPr lvl="1"/>
            <a:endParaRPr lang="en-US" sz="2000" dirty="0">
              <a:latin typeface="Ubuntu" panose="020B0504030602030204"/>
            </a:endParaRPr>
          </a:p>
          <a:p>
            <a:pPr marL="457200" lvl="1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latin typeface="Ubuntu" panose="020B0504030602030204"/>
              </a:rPr>
              <a:t>Prevents right-click</a:t>
            </a:r>
          </a:p>
          <a:p>
            <a:pPr marL="457200" lvl="1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latin typeface="Ubuntu" panose="020B0504030602030204"/>
              </a:rPr>
              <a:t>Prevents function keys</a:t>
            </a:r>
          </a:p>
          <a:p>
            <a:pPr marL="457200" lvl="1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latin typeface="Ubuntu" panose="020B0504030602030204"/>
              </a:rPr>
              <a:t>Prevents some key combos</a:t>
            </a:r>
          </a:p>
          <a:p>
            <a:pPr marL="457200" lvl="1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latin typeface="Ubuntu" panose="020B0504030602030204"/>
              </a:rPr>
              <a:t>Hides Taskbar and Desktop</a:t>
            </a:r>
          </a:p>
          <a:p>
            <a:pPr marL="457200" lvl="1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latin typeface="Ubuntu" panose="020B0504030602030204"/>
              </a:rPr>
              <a:t>Hides menus and icons</a:t>
            </a:r>
          </a:p>
          <a:p>
            <a:pPr marL="457200" lvl="1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latin typeface="Ubuntu" panose="020B0504030602030204"/>
              </a:rPr>
              <a:t>Prevents window minimization</a:t>
            </a:r>
          </a:p>
          <a:p>
            <a:pPr marL="457200" lvl="1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latin typeface="Ubuntu" panose="020B0504030602030204"/>
              </a:rPr>
              <a:t>Prevents Copy/Paste</a:t>
            </a:r>
          </a:p>
          <a:p>
            <a:pPr marL="457200" lvl="1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latin typeface="Ubuntu" panose="020B0504030602030204"/>
              </a:rPr>
              <a:t>Prevents printing</a:t>
            </a:r>
          </a:p>
          <a:p>
            <a:r>
              <a:rPr lang="en-US" sz="2400" b="0" dirty="0">
                <a:latin typeface="Ubuntu" panose="020B0504030602030204"/>
              </a:rPr>
              <a:t> </a:t>
            </a:r>
          </a:p>
          <a:p>
            <a:endParaRPr lang="en-US" sz="6700" b="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2900" b="0" dirty="0"/>
          </a:p>
          <a:p>
            <a:pPr hangingPunct="1"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endParaRPr lang="en-US" sz="3200" dirty="0">
              <a:solidFill>
                <a:srgbClr val="000000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26E55B17-7664-4FAE-81D4-5762E7AB87D6}"/>
              </a:ext>
            </a:extLst>
          </p:cNvPr>
          <p:cNvCxnSpPr>
            <a:cxnSpLocks/>
          </p:cNvCxnSpPr>
          <p:nvPr/>
        </p:nvCxnSpPr>
        <p:spPr>
          <a:xfrm>
            <a:off x="1744571" y="1504727"/>
            <a:ext cx="9929056" cy="0"/>
          </a:xfrm>
          <a:prstGeom prst="line">
            <a:avLst/>
          </a:prstGeom>
          <a:noFill/>
          <a:ln w="12700" cap="flat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0260F83-58EF-4DF7-9598-8F81477D532D}"/>
              </a:ext>
            </a:extLst>
          </p:cNvPr>
          <p:cNvSpPr txBox="1"/>
          <p:nvPr/>
        </p:nvSpPr>
        <p:spPr>
          <a:xfrm>
            <a:off x="6008879" y="2994089"/>
            <a:ext cx="503268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Ubuntu" panose="020B0504030602030204"/>
              </a:rPr>
              <a:t>Infringement Prevention Features: </a:t>
            </a:r>
          </a:p>
          <a:p>
            <a:pPr lvl="1"/>
            <a:endParaRPr lang="en-US" sz="2000" dirty="0">
              <a:latin typeface="Ubuntu" panose="020B0504030602030204"/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Ubuntu" panose="020B0504030602030204"/>
              </a:rPr>
              <a:t>Terminates blacklisted applications </a:t>
            </a:r>
          </a:p>
          <a:p>
            <a:pPr marL="0" lvl="1"/>
            <a:r>
              <a:rPr lang="en-US" sz="2000" dirty="0">
                <a:latin typeface="Ubuntu" panose="020B0504030602030204"/>
              </a:rPr>
              <a:t>         (e.g. screen capture &amp; </a:t>
            </a:r>
            <a:r>
              <a:rPr lang="en-US" sz="2000" dirty="0" err="1">
                <a:latin typeface="Ubuntu" panose="020B0504030602030204"/>
              </a:rPr>
              <a:t>keyloggers</a:t>
            </a:r>
            <a:r>
              <a:rPr lang="en-US" sz="2000" dirty="0">
                <a:latin typeface="Ubuntu" panose="020B0504030602030204"/>
              </a:rPr>
              <a:t>)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Ubuntu" panose="020B0504030602030204"/>
              </a:rPr>
              <a:t>Prevents launch of applications during </a:t>
            </a:r>
          </a:p>
          <a:p>
            <a:pPr marL="0" lvl="1"/>
            <a:r>
              <a:rPr lang="en-US" sz="2000" dirty="0">
                <a:latin typeface="Ubuntu" panose="020B0504030602030204"/>
              </a:rPr>
              <a:t>        the exam session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Ubuntu" panose="020B0504030602030204"/>
              </a:rPr>
              <a:t>Terminates communications software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Ubuntu" panose="020B0504030602030204"/>
              </a:rPr>
              <a:t>Prevents execution on virtual machines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Ubuntu" panose="020B0504030602030204"/>
              </a:rPr>
              <a:t>Prevents simultaneous tests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Ubuntu" panose="020B0504030602030204"/>
              </a:rPr>
              <a:t>Allows single monitor only</a:t>
            </a:r>
          </a:p>
        </p:txBody>
      </p:sp>
      <p:pic>
        <p:nvPicPr>
          <p:cNvPr id="8" name="Picture 2" descr="ÎÏÎ¿ÏÎ­Î»ÎµÏÎ¼Î± ÎµÎ¹ÎºÏÎ½Î±Ï Î³Î¹Î± online proctoring images">
            <a:extLst>
              <a:ext uri="{FF2B5EF4-FFF2-40B4-BE49-F238E27FC236}">
                <a16:creationId xmlns:a16="http://schemas.microsoft.com/office/drawing/2014/main" xmlns="" id="{2869EC94-D7BE-416E-A0BE-B21AFA8D6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965" y="232427"/>
            <a:ext cx="1929684" cy="181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ÎÏÎ¿ÏÎ­Î»ÎµÏÎ¼Î± ÎµÎ¹ÎºÏÎ½Î±Ï Î³Î¹Î± law crime image">
            <a:extLst>
              <a:ext uri="{FF2B5EF4-FFF2-40B4-BE49-F238E27FC236}">
                <a16:creationId xmlns:a16="http://schemas.microsoft.com/office/drawing/2014/main" xmlns="" id="{DE71954B-1141-42EA-8F2B-70A301FC60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43"/>
          <a:stretch/>
        </p:blipFill>
        <p:spPr bwMode="auto">
          <a:xfrm>
            <a:off x="7768811" y="1749636"/>
            <a:ext cx="1363404" cy="99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C9D4CDF-0E59-4189-B0BB-E1B9752DD2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" y="269145"/>
            <a:ext cx="982468" cy="57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3594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Shape 604"/>
          <p:cNvSpPr>
            <a:spLocks noGrp="1"/>
          </p:cNvSpPr>
          <p:nvPr>
            <p:ph type="title"/>
          </p:nvPr>
        </p:nvSpPr>
        <p:spPr>
          <a:xfrm>
            <a:off x="1229687" y="274321"/>
            <a:ext cx="6575369" cy="104427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 sz="3900" spc="-109">
                <a:latin typeface="Ubuntu"/>
                <a:ea typeface="Ubuntu"/>
                <a:cs typeface="Ubuntu"/>
                <a:sym typeface="Ubuntu"/>
              </a:defRPr>
            </a:pPr>
            <a:r>
              <a:rPr lang="en-US" sz="4400" dirty="0"/>
              <a:t>A picture is worth</a:t>
            </a:r>
            <a:endParaRPr sz="4400" dirty="0"/>
          </a:p>
          <a:p>
            <a:pPr>
              <a:defRPr sz="5800" spc="-162">
                <a:latin typeface="Ubuntu"/>
                <a:ea typeface="Ubuntu"/>
                <a:cs typeface="Ubuntu"/>
                <a:sym typeface="Ubuntu"/>
              </a:defRPr>
            </a:pPr>
            <a:r>
              <a:rPr sz="4400" spc="-109" dirty="0"/>
              <a:t>1000 </a:t>
            </a:r>
            <a:r>
              <a:rPr lang="en-US" sz="4400" spc="-109" dirty="0"/>
              <a:t>words</a:t>
            </a:r>
            <a:r>
              <a:rPr sz="4400" spc="-153" dirty="0">
                <a:solidFill>
                  <a:schemeClr val="accent1"/>
                </a:solidFill>
              </a:rPr>
              <a:t>.</a:t>
            </a:r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xmlns="" id="{0408E63F-5463-4683-9281-96C2FD2D65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688" y="1318599"/>
            <a:ext cx="10107386" cy="5322719"/>
          </a:xfrm>
          <a:prstGeom prst="rect">
            <a:avLst/>
          </a:prstGeom>
        </p:spPr>
      </p:pic>
      <p:pic>
        <p:nvPicPr>
          <p:cNvPr id="9" name="PeopleCertLogo.png">
            <a:extLst>
              <a:ext uri="{FF2B5EF4-FFF2-40B4-BE49-F238E27FC236}">
                <a16:creationId xmlns:a16="http://schemas.microsoft.com/office/drawing/2014/main" xmlns="" id="{91AC2A0A-374D-4E88-9002-31AD9DA9B6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rcRect l="12987" r="12987" b="37128"/>
          <a:stretch>
            <a:fillRect/>
          </a:stretch>
        </p:blipFill>
        <p:spPr>
          <a:xfrm>
            <a:off x="66178" y="274320"/>
            <a:ext cx="853124" cy="30170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115A67D-8B2D-4528-AFDB-68DE0797280A}"/>
              </a:ext>
            </a:extLst>
          </p:cNvPr>
          <p:cNvSpPr/>
          <p:nvPr/>
        </p:nvSpPr>
        <p:spPr>
          <a:xfrm>
            <a:off x="1341" y="0"/>
            <a:ext cx="985480" cy="6858000"/>
          </a:xfrm>
          <a:prstGeom prst="rect">
            <a:avLst/>
          </a:prstGeom>
          <a:solidFill>
            <a:srgbClr val="FF3200"/>
          </a:solidFill>
          <a:ln w="12700" cap="flat">
            <a:solidFill>
              <a:srgbClr val="FF32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3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1F1F1F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" name="PeopleCertLogo.png">
            <a:extLst>
              <a:ext uri="{FF2B5EF4-FFF2-40B4-BE49-F238E27FC236}">
                <a16:creationId xmlns:a16="http://schemas.microsoft.com/office/drawing/2014/main" xmlns="" id="{CE69C7C4-787F-412E-92D9-AB2B3B0AF0F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17"/>
          <a:stretch/>
        </p:blipFill>
        <p:spPr>
          <a:xfrm>
            <a:off x="86682" y="429101"/>
            <a:ext cx="812116" cy="19002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845513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15CC074-0A8D-4E27-A204-BE74481815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" y="269145"/>
            <a:ext cx="982468" cy="57320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CBBE423-B4DC-4D95-9611-54813B142920}"/>
              </a:ext>
            </a:extLst>
          </p:cNvPr>
          <p:cNvSpPr/>
          <p:nvPr/>
        </p:nvSpPr>
        <p:spPr>
          <a:xfrm>
            <a:off x="1341" y="0"/>
            <a:ext cx="985480" cy="6858000"/>
          </a:xfrm>
          <a:prstGeom prst="rect">
            <a:avLst/>
          </a:prstGeom>
          <a:solidFill>
            <a:srgbClr val="FF3200"/>
          </a:solidFill>
          <a:ln w="12700" cap="flat">
            <a:solidFill>
              <a:srgbClr val="FF32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3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1F1F1F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" name="Shape 655">
            <a:extLst>
              <a:ext uri="{FF2B5EF4-FFF2-40B4-BE49-F238E27FC236}">
                <a16:creationId xmlns:a16="http://schemas.microsoft.com/office/drawing/2014/main" xmlns="" id="{0DC6E145-1AE2-41FE-B659-9F6419B06763}"/>
              </a:ext>
            </a:extLst>
          </p:cNvPr>
          <p:cNvSpPr txBox="1">
            <a:spLocks/>
          </p:cNvSpPr>
          <p:nvPr/>
        </p:nvSpPr>
        <p:spPr>
          <a:xfrm>
            <a:off x="1744571" y="571119"/>
            <a:ext cx="10271938" cy="606982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1"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r>
              <a:rPr lang="en-US" sz="3200" dirty="0"/>
              <a:t>Online Proctoring - Initial Candidate’s checks</a:t>
            </a:r>
          </a:p>
          <a:p>
            <a:pPr hangingPunct="1"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endParaRPr lang="en-US" dirty="0"/>
          </a:p>
          <a:p>
            <a:pPr hangingPunct="1"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endParaRPr lang="en-US" sz="2600" dirty="0"/>
          </a:p>
          <a:p>
            <a:endParaRPr lang="en-US" dirty="0"/>
          </a:p>
          <a:p>
            <a:endParaRPr lang="en-US" dirty="0"/>
          </a:p>
          <a:p>
            <a:endParaRPr lang="en-US" sz="6700" b="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2900" b="0" dirty="0"/>
          </a:p>
          <a:p>
            <a:pPr hangingPunct="1"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endParaRPr lang="en-US" sz="3200" dirty="0">
              <a:solidFill>
                <a:srgbClr val="000000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26E55B17-7664-4FAE-81D4-5762E7AB87D6}"/>
              </a:ext>
            </a:extLst>
          </p:cNvPr>
          <p:cNvCxnSpPr>
            <a:cxnSpLocks/>
          </p:cNvCxnSpPr>
          <p:nvPr/>
        </p:nvCxnSpPr>
        <p:spPr>
          <a:xfrm>
            <a:off x="1744571" y="1504727"/>
            <a:ext cx="9929056" cy="0"/>
          </a:xfrm>
          <a:prstGeom prst="line">
            <a:avLst/>
          </a:prstGeom>
          <a:noFill/>
          <a:ln w="12700" cap="flat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D652E22-5F46-4784-B922-9E6559A002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740" y="2120638"/>
            <a:ext cx="7273225" cy="43945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2" descr="ÎÏÎ¿ÏÎ­Î»ÎµÏÎ¼Î± ÎµÎ¹ÎºÏÎ½Î±Ï Î³Î¹Î± online proctoring images">
            <a:extLst>
              <a:ext uri="{FF2B5EF4-FFF2-40B4-BE49-F238E27FC236}">
                <a16:creationId xmlns:a16="http://schemas.microsoft.com/office/drawing/2014/main" xmlns="" id="{1C4BCF96-4968-4FDA-BA8F-04B483CD8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965" y="232427"/>
            <a:ext cx="1929684" cy="181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F8DADF9-582F-4B80-95A1-9B76C847BC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" y="269145"/>
            <a:ext cx="982468" cy="57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5064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15CC074-0A8D-4E27-A204-BE74481815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" y="269145"/>
            <a:ext cx="982468" cy="57320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CBBE423-B4DC-4D95-9611-54813B142920}"/>
              </a:ext>
            </a:extLst>
          </p:cNvPr>
          <p:cNvSpPr/>
          <p:nvPr/>
        </p:nvSpPr>
        <p:spPr>
          <a:xfrm>
            <a:off x="1341" y="0"/>
            <a:ext cx="985480" cy="6858000"/>
          </a:xfrm>
          <a:prstGeom prst="rect">
            <a:avLst/>
          </a:prstGeom>
          <a:solidFill>
            <a:srgbClr val="FF3200"/>
          </a:solidFill>
          <a:ln w="12700" cap="flat">
            <a:solidFill>
              <a:srgbClr val="FF32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3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1F1F1F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" name="Shape 655">
            <a:extLst>
              <a:ext uri="{FF2B5EF4-FFF2-40B4-BE49-F238E27FC236}">
                <a16:creationId xmlns:a16="http://schemas.microsoft.com/office/drawing/2014/main" xmlns="" id="{0DC6E145-1AE2-41FE-B659-9F6419B06763}"/>
              </a:ext>
            </a:extLst>
          </p:cNvPr>
          <p:cNvSpPr txBox="1">
            <a:spLocks/>
          </p:cNvSpPr>
          <p:nvPr/>
        </p:nvSpPr>
        <p:spPr>
          <a:xfrm>
            <a:off x="1744571" y="571119"/>
            <a:ext cx="10271938" cy="606982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1"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r>
              <a:rPr lang="en-US" sz="3200" dirty="0"/>
              <a:t>Online Proctoring - Initial Proctor’s checks</a:t>
            </a:r>
          </a:p>
          <a:p>
            <a:pPr hangingPunct="1"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endParaRPr lang="en-US" dirty="0"/>
          </a:p>
          <a:p>
            <a:pPr hangingPunct="1"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endParaRPr lang="en-US" sz="2600" dirty="0"/>
          </a:p>
          <a:p>
            <a:endParaRPr lang="en-US" dirty="0"/>
          </a:p>
          <a:p>
            <a:endParaRPr lang="en-US" dirty="0"/>
          </a:p>
          <a:p>
            <a:endParaRPr lang="en-US" sz="6700" b="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2900" b="0" dirty="0"/>
          </a:p>
          <a:p>
            <a:pPr hangingPunct="1"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endParaRPr lang="en-US" sz="3200" dirty="0">
              <a:solidFill>
                <a:srgbClr val="000000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26E55B17-7664-4FAE-81D4-5762E7AB87D6}"/>
              </a:ext>
            </a:extLst>
          </p:cNvPr>
          <p:cNvCxnSpPr>
            <a:cxnSpLocks/>
          </p:cNvCxnSpPr>
          <p:nvPr/>
        </p:nvCxnSpPr>
        <p:spPr>
          <a:xfrm>
            <a:off x="1744571" y="1504727"/>
            <a:ext cx="9929056" cy="0"/>
          </a:xfrm>
          <a:prstGeom prst="line">
            <a:avLst/>
          </a:prstGeom>
          <a:noFill/>
          <a:ln w="12700" cap="flat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9" name="Picture 2" descr="ÎÏÎ¿ÏÎ­Î»ÎµÏÎ¼Î± ÎµÎ¹ÎºÏÎ½Î±Ï Î³Î¹Î± online proctoring images">
            <a:extLst>
              <a:ext uri="{FF2B5EF4-FFF2-40B4-BE49-F238E27FC236}">
                <a16:creationId xmlns:a16="http://schemas.microsoft.com/office/drawing/2014/main" xmlns="" id="{0F60822B-4EDF-4969-AB5B-296A65E68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965" y="232427"/>
            <a:ext cx="1929684" cy="181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5828168-30C1-476D-9BD6-B4203C0F73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" y="269145"/>
            <a:ext cx="982468" cy="5732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8716C4F-603F-463C-AFE9-B4D8C4C44E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8448" y="2137558"/>
            <a:ext cx="7921517" cy="42582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918721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15CC074-0A8D-4E27-A204-BE74481815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" y="269145"/>
            <a:ext cx="982468" cy="57320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CBBE423-B4DC-4D95-9611-54813B142920}"/>
              </a:ext>
            </a:extLst>
          </p:cNvPr>
          <p:cNvSpPr/>
          <p:nvPr/>
        </p:nvSpPr>
        <p:spPr>
          <a:xfrm>
            <a:off x="1341" y="0"/>
            <a:ext cx="985480" cy="6858000"/>
          </a:xfrm>
          <a:prstGeom prst="rect">
            <a:avLst/>
          </a:prstGeom>
          <a:solidFill>
            <a:srgbClr val="FF3200"/>
          </a:solidFill>
          <a:ln w="12700" cap="flat">
            <a:solidFill>
              <a:srgbClr val="FF32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3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1F1F1F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" name="Shape 655">
            <a:extLst>
              <a:ext uri="{FF2B5EF4-FFF2-40B4-BE49-F238E27FC236}">
                <a16:creationId xmlns:a16="http://schemas.microsoft.com/office/drawing/2014/main" xmlns="" id="{0DC6E145-1AE2-41FE-B659-9F6419B06763}"/>
              </a:ext>
            </a:extLst>
          </p:cNvPr>
          <p:cNvSpPr txBox="1">
            <a:spLocks/>
          </p:cNvSpPr>
          <p:nvPr/>
        </p:nvSpPr>
        <p:spPr>
          <a:xfrm>
            <a:off x="1744571" y="571119"/>
            <a:ext cx="10271938" cy="6217608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1"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r>
              <a:rPr lang="en-US" sz="4600" dirty="0">
                <a:latin typeface="Ubuntu" panose="020B0504030602030204"/>
              </a:rPr>
              <a:t>Live Proctoring</a:t>
            </a:r>
            <a:endParaRPr lang="en-US" sz="4100" dirty="0">
              <a:latin typeface="Ubuntu" panose="020B0504030602030204"/>
            </a:endParaRPr>
          </a:p>
          <a:p>
            <a:pPr hangingPunct="1"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endParaRPr lang="en-US" sz="4100" dirty="0">
              <a:latin typeface="Ubuntu" panose="020B0504030602030204"/>
            </a:endParaRPr>
          </a:p>
          <a:p>
            <a:pPr hangingPunct="1"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endParaRPr lang="en-US" dirty="0">
              <a:latin typeface="Ubuntu" panose="020B0504030602030204"/>
            </a:endParaRPr>
          </a:p>
          <a:p>
            <a:pPr hangingPunct="1"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endParaRPr lang="en-US" sz="2600" dirty="0">
              <a:latin typeface="Ubuntu" panose="020B0504030602030204"/>
            </a:endParaRPr>
          </a:p>
          <a:p>
            <a:endParaRPr lang="en-US" dirty="0">
              <a:latin typeface="Ubuntu" panose="020B0504030602030204"/>
            </a:endParaRPr>
          </a:p>
          <a:p>
            <a:endParaRPr lang="en-US" dirty="0">
              <a:latin typeface="Ubuntu" panose="020B0504030602030204"/>
            </a:endParaRPr>
          </a:p>
          <a:p>
            <a:endParaRPr lang="en-US" dirty="0">
              <a:latin typeface="Ubuntu" panose="020B0504030602030204"/>
            </a:endParaRPr>
          </a:p>
          <a:p>
            <a:endParaRPr lang="en-US" dirty="0">
              <a:latin typeface="Ubuntu" panose="020B0504030602030204"/>
            </a:endParaRPr>
          </a:p>
          <a:p>
            <a:endParaRPr lang="en-US" dirty="0">
              <a:latin typeface="Ubuntu" panose="020B0504030602030204"/>
            </a:endParaRPr>
          </a:p>
          <a:p>
            <a:endParaRPr lang="en-US" dirty="0">
              <a:latin typeface="Ubuntu" panose="020B0504030602030204"/>
            </a:endParaRPr>
          </a:p>
          <a:p>
            <a:endParaRPr lang="en-US" dirty="0">
              <a:latin typeface="Ubuntu" panose="020B0504030602030204"/>
            </a:endParaRPr>
          </a:p>
          <a:p>
            <a:endParaRPr lang="en-US" dirty="0">
              <a:latin typeface="Ubuntu" panose="020B0504030602030204"/>
            </a:endParaRPr>
          </a:p>
          <a:p>
            <a:endParaRPr lang="en-US" dirty="0">
              <a:latin typeface="Ubuntu" panose="020B0504030602030204"/>
            </a:endParaRPr>
          </a:p>
          <a:p>
            <a:endParaRPr lang="en-US" dirty="0">
              <a:latin typeface="Ubuntu" panose="020B0504030602030204"/>
            </a:endParaRPr>
          </a:p>
          <a:p>
            <a:endParaRPr lang="en-US" dirty="0">
              <a:latin typeface="Ubuntu" panose="020B0504030602030204"/>
            </a:endParaRPr>
          </a:p>
          <a:p>
            <a:endParaRPr lang="en-US" dirty="0">
              <a:latin typeface="Ubuntu" panose="020B0504030602030204"/>
            </a:endParaRPr>
          </a:p>
          <a:p>
            <a:endParaRPr lang="en-US" dirty="0">
              <a:latin typeface="Ubuntu" panose="020B0504030602030204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sz="1800" b="0" dirty="0">
              <a:latin typeface="Ubuntu" panose="020B0504030602030204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sz="1800" b="0" dirty="0">
              <a:latin typeface="Ubuntu" panose="020B0504030602030204"/>
            </a:endParaRPr>
          </a:p>
          <a:p>
            <a:pPr marL="571500" lvl="0" indent="-5715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3100" b="0" dirty="0">
              <a:latin typeface="Ubuntu" panose="020B0504030602030204"/>
            </a:endParaRPr>
          </a:p>
          <a:p>
            <a:pPr marL="571500" lvl="0" indent="-5715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100" b="0" dirty="0">
                <a:latin typeface="Ubuntu" panose="020B0504030602030204"/>
              </a:rPr>
              <a:t>Proctor to Candidate ratio 2:8</a:t>
            </a:r>
          </a:p>
          <a:p>
            <a:pPr marL="571500" lvl="0" indent="-5715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100" b="0" dirty="0">
                <a:latin typeface="Ubuntu" panose="020B0504030602030204"/>
              </a:rPr>
              <a:t>Ensures that at least one proctor monitors the candidates at all times</a:t>
            </a:r>
          </a:p>
          <a:p>
            <a:pPr marL="571500" lvl="0" indent="-5715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100" b="0" dirty="0">
                <a:latin typeface="Ubuntu" panose="020B0504030602030204"/>
              </a:rPr>
              <a:t>Proctors use a 40-inch screen and observe up to 8 candidates at once</a:t>
            </a:r>
          </a:p>
          <a:p>
            <a:pPr marL="571500" lvl="0" indent="-5715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100" b="0" dirty="0">
                <a:latin typeface="Ubuntu" panose="020B0504030602030204"/>
              </a:rPr>
              <a:t>All candidate and system actions monitored, logged and timestamped</a:t>
            </a:r>
          </a:p>
          <a:p>
            <a:pPr>
              <a:lnSpc>
                <a:spcPct val="110000"/>
              </a:lnSpc>
            </a:pPr>
            <a:r>
              <a:rPr lang="en-US" sz="2400" b="0" dirty="0">
                <a:latin typeface="Ubuntu" panose="020B0504030602030204"/>
              </a:rPr>
              <a:t> </a:t>
            </a:r>
          </a:p>
          <a:p>
            <a:endParaRPr lang="en-US" dirty="0"/>
          </a:p>
          <a:p>
            <a:endParaRPr lang="en-US" sz="6700" b="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2900" b="0" dirty="0"/>
          </a:p>
          <a:p>
            <a:pPr hangingPunct="1"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endParaRPr lang="en-US" sz="3200" dirty="0">
              <a:solidFill>
                <a:srgbClr val="000000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26E55B17-7664-4FAE-81D4-5762E7AB87D6}"/>
              </a:ext>
            </a:extLst>
          </p:cNvPr>
          <p:cNvCxnSpPr>
            <a:cxnSpLocks/>
          </p:cNvCxnSpPr>
          <p:nvPr/>
        </p:nvCxnSpPr>
        <p:spPr>
          <a:xfrm>
            <a:off x="1744571" y="1504727"/>
            <a:ext cx="9929056" cy="0"/>
          </a:xfrm>
          <a:prstGeom prst="line">
            <a:avLst/>
          </a:prstGeom>
          <a:noFill/>
          <a:ln w="12700" cap="flat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E28893A-485C-4B28-8068-D71539B954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355" y="1330458"/>
            <a:ext cx="6920965" cy="3631373"/>
          </a:xfrm>
          <a:prstGeom prst="rect">
            <a:avLst/>
          </a:prstGeom>
        </p:spPr>
      </p:pic>
      <p:pic>
        <p:nvPicPr>
          <p:cNvPr id="9" name="Picture 2" descr="ÎÏÎ¿ÏÎ­Î»ÎµÏÎ¼Î± ÎµÎ¹ÎºÏÎ½Î±Ï Î³Î¹Î± online proctoring images">
            <a:extLst>
              <a:ext uri="{FF2B5EF4-FFF2-40B4-BE49-F238E27FC236}">
                <a16:creationId xmlns:a16="http://schemas.microsoft.com/office/drawing/2014/main" xmlns="" id="{BA5F8BFF-3981-4179-963F-9D7A99BA0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965" y="232427"/>
            <a:ext cx="1929684" cy="181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2E97895-AA2C-4B0D-A913-5ABB16B13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" y="269145"/>
            <a:ext cx="982468" cy="57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0029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15CC074-0A8D-4E27-A204-BE74481815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" y="269145"/>
            <a:ext cx="982468" cy="57320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CBBE423-B4DC-4D95-9611-54813B142920}"/>
              </a:ext>
            </a:extLst>
          </p:cNvPr>
          <p:cNvSpPr/>
          <p:nvPr/>
        </p:nvSpPr>
        <p:spPr>
          <a:xfrm>
            <a:off x="1341" y="0"/>
            <a:ext cx="985480" cy="6858000"/>
          </a:xfrm>
          <a:prstGeom prst="rect">
            <a:avLst/>
          </a:prstGeom>
          <a:solidFill>
            <a:srgbClr val="FF3200"/>
          </a:solidFill>
          <a:ln w="12700" cap="flat">
            <a:solidFill>
              <a:srgbClr val="FF32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3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1F1F1F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" name="Shape 655">
            <a:extLst>
              <a:ext uri="{FF2B5EF4-FFF2-40B4-BE49-F238E27FC236}">
                <a16:creationId xmlns:a16="http://schemas.microsoft.com/office/drawing/2014/main" xmlns="" id="{0DC6E145-1AE2-41FE-B659-9F6419B06763}"/>
              </a:ext>
            </a:extLst>
          </p:cNvPr>
          <p:cNvSpPr txBox="1">
            <a:spLocks/>
          </p:cNvSpPr>
          <p:nvPr/>
        </p:nvSpPr>
        <p:spPr>
          <a:xfrm>
            <a:off x="1744571" y="571119"/>
            <a:ext cx="10271938" cy="606982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r>
              <a:rPr lang="en-US" sz="3200" b="0" dirty="0">
                <a:latin typeface="Ubuntu" panose="020B0504030602030204"/>
              </a:rPr>
              <a:t>Monitoring Software </a:t>
            </a:r>
          </a:p>
          <a:p>
            <a:r>
              <a:rPr lang="en-US" dirty="0">
                <a:latin typeface="Ubuntu" panose="020B0504030602030204"/>
              </a:rPr>
              <a:t> </a:t>
            </a:r>
            <a:endParaRPr lang="en-US" sz="1800" b="0" dirty="0">
              <a:latin typeface="Ubuntu" panose="020B0504030602030204"/>
            </a:endParaRPr>
          </a:p>
          <a:p>
            <a:endParaRPr lang="en-US" sz="1800" b="0" dirty="0">
              <a:latin typeface="Ubuntu" panose="020B0504030602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 err="1">
                <a:latin typeface="Ubuntu" panose="020B0504030602030204"/>
              </a:rPr>
              <a:t>PeopleCert</a:t>
            </a:r>
            <a:r>
              <a:rPr lang="en-US" sz="2400" b="0" dirty="0">
                <a:latin typeface="Ubuntu" panose="020B0504030602030204"/>
              </a:rPr>
              <a:t> uses its own communication </a:t>
            </a:r>
          </a:p>
          <a:p>
            <a:r>
              <a:rPr lang="en-US" sz="2400" b="0" dirty="0">
                <a:latin typeface="Ubuntu" panose="020B0504030602030204"/>
              </a:rPr>
              <a:t>      and monitoring 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0" dirty="0">
              <a:latin typeface="Ubuntu" panose="020B0504030602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>
                <a:latin typeface="Ubuntu" panose="020B0504030602030204"/>
              </a:rPr>
              <a:t>Proctors  can communicate with candidates </a:t>
            </a:r>
          </a:p>
          <a:p>
            <a:r>
              <a:rPr lang="en-US" sz="2400" b="0" dirty="0">
                <a:latin typeface="Ubuntu" panose="020B0504030602030204"/>
              </a:rPr>
              <a:t>      and identify notable behavior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0" dirty="0">
              <a:latin typeface="Ubuntu" panose="020B0504030602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>
                <a:latin typeface="Ubuntu" panose="020B0504030602030204"/>
              </a:rPr>
              <a:t>Software analyses:</a:t>
            </a:r>
          </a:p>
          <a:p>
            <a:pPr lvl="1"/>
            <a:r>
              <a:rPr lang="en-US" sz="2400" b="0" dirty="0">
                <a:latin typeface="Ubuntu" panose="020B0504030602030204"/>
              </a:rPr>
              <a:t>	Voice detection / Candidate Talking</a:t>
            </a:r>
          </a:p>
          <a:p>
            <a:pPr lvl="1"/>
            <a:r>
              <a:rPr lang="en-US" sz="2400" b="0" dirty="0">
                <a:latin typeface="Ubuntu" panose="020B0504030602030204"/>
              </a:rPr>
              <a:t>	Candidate Tilting Head</a:t>
            </a:r>
          </a:p>
          <a:p>
            <a:pPr lvl="1"/>
            <a:r>
              <a:rPr lang="en-US" sz="2400" b="0" dirty="0">
                <a:latin typeface="Ubuntu" panose="020B0504030602030204"/>
              </a:rPr>
              <a:t>	Missing face</a:t>
            </a:r>
          </a:p>
          <a:p>
            <a:pPr lvl="1"/>
            <a:r>
              <a:rPr lang="en-US" sz="2400" b="0" dirty="0">
                <a:latin typeface="Ubuntu" panose="020B0504030602030204"/>
              </a:rPr>
              <a:t>	Multiple faces detected </a:t>
            </a:r>
          </a:p>
          <a:p>
            <a:pPr lvl="1"/>
            <a:r>
              <a:rPr lang="en-US" sz="2400" b="0" dirty="0">
                <a:latin typeface="Ubuntu" panose="020B0504030602030204"/>
              </a:rPr>
              <a:t>	Background noises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0" dirty="0">
              <a:latin typeface="Ubuntu" panose="020B0504030602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>
                <a:latin typeface="Ubuntu" panose="020B0504030602030204"/>
              </a:rPr>
              <a:t>Alerts represented with icons on the proctor’s interface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0" dirty="0">
              <a:latin typeface="Ubuntu" panose="020B0504030602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>
                <a:latin typeface="Ubuntu" panose="020B0504030602030204"/>
              </a:rPr>
              <a:t>All alerts  tagged, timestamped and logged. </a:t>
            </a:r>
          </a:p>
          <a:p>
            <a:pPr marL="457200" indent="-457200" hangingPunct="1">
              <a:buFont typeface="Arial" panose="020B0604020202020204" pitchFamily="34" charset="0"/>
              <a:buChar char="•"/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endParaRPr lang="en-US" sz="2400" dirty="0"/>
          </a:p>
          <a:p>
            <a:pPr hangingPunct="1"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endParaRPr lang="en-US" dirty="0"/>
          </a:p>
          <a:p>
            <a:pPr hangingPunct="1"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endParaRPr lang="en-US" sz="2600" dirty="0"/>
          </a:p>
          <a:p>
            <a:endParaRPr lang="en-US" dirty="0"/>
          </a:p>
          <a:p>
            <a:endParaRPr lang="en-US" dirty="0"/>
          </a:p>
          <a:p>
            <a:endParaRPr lang="en-US" sz="6700" b="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2900" b="0" dirty="0"/>
          </a:p>
          <a:p>
            <a:pPr hangingPunct="1"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endParaRPr lang="en-US" sz="3200" dirty="0">
              <a:solidFill>
                <a:srgbClr val="000000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26E55B17-7664-4FAE-81D4-5762E7AB87D6}"/>
              </a:ext>
            </a:extLst>
          </p:cNvPr>
          <p:cNvCxnSpPr>
            <a:cxnSpLocks/>
          </p:cNvCxnSpPr>
          <p:nvPr/>
        </p:nvCxnSpPr>
        <p:spPr>
          <a:xfrm>
            <a:off x="1744571" y="1495491"/>
            <a:ext cx="9929056" cy="0"/>
          </a:xfrm>
          <a:prstGeom prst="line">
            <a:avLst/>
          </a:prstGeom>
          <a:noFill/>
          <a:ln w="12700" cap="flat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72461F41-49A1-4598-B07A-68B62F2E42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00"/>
          <a:stretch/>
        </p:blipFill>
        <p:spPr>
          <a:xfrm rot="10800000">
            <a:off x="7439891" y="2021622"/>
            <a:ext cx="4750768" cy="24761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7" name="Picture 2" descr="ÎÏÎ¿ÏÎ­Î»ÎµÏÎ¼Î± ÎµÎ¹ÎºÏÎ½Î±Ï Î³Î¹Î± online proctoring images">
            <a:extLst>
              <a:ext uri="{FF2B5EF4-FFF2-40B4-BE49-F238E27FC236}">
                <a16:creationId xmlns:a16="http://schemas.microsoft.com/office/drawing/2014/main" xmlns="" id="{253FF09D-E401-4FE5-A0C5-86CC40571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965" y="232427"/>
            <a:ext cx="1929684" cy="181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A16A3245-F20B-4EFA-A7D0-61D9CA95CA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" y="269145"/>
            <a:ext cx="982468" cy="57320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D7B155D-FB82-44C7-BC89-098009B161F7}"/>
              </a:ext>
            </a:extLst>
          </p:cNvPr>
          <p:cNvGrpSpPr/>
          <p:nvPr/>
        </p:nvGrpSpPr>
        <p:grpSpPr>
          <a:xfrm>
            <a:off x="9272068" y="4716786"/>
            <a:ext cx="2559574" cy="1980283"/>
            <a:chOff x="5784510" y="2013527"/>
            <a:chExt cx="3110111" cy="266007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027BE277-AF42-46EE-B2FA-63F01C6560C5}"/>
                </a:ext>
              </a:extLst>
            </p:cNvPr>
            <p:cNvSpPr/>
            <p:nvPr/>
          </p:nvSpPr>
          <p:spPr>
            <a:xfrm>
              <a:off x="5784510" y="2013527"/>
              <a:ext cx="3110111" cy="2660073"/>
            </a:xfrm>
            <a:prstGeom prst="rect">
              <a:avLst/>
            </a:prstGeom>
            <a:ln>
              <a:solidFill>
                <a:srgbClr val="F15B29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E4D5A947-BED2-4EB7-83CB-F874207B1B6F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9521" y="2137958"/>
              <a:ext cx="714375" cy="594995"/>
            </a:xfrm>
            <a:prstGeom prst="rect">
              <a:avLst/>
            </a:prstGeom>
            <a:noFill/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F741E99C-F7CA-4406-98C2-34C86943CB7C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4095" y="2178281"/>
              <a:ext cx="577850" cy="481330"/>
            </a:xfrm>
            <a:prstGeom prst="rect">
              <a:avLst/>
            </a:prstGeom>
            <a:noFill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F901CE1A-70AB-474F-A79A-3495569FDCB2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9459" y="3411541"/>
              <a:ext cx="603250" cy="502920"/>
            </a:xfrm>
            <a:prstGeom prst="rect">
              <a:avLst/>
            </a:prstGeom>
            <a:noFill/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54A9A571-3FF3-4C5D-B983-016245B34B72}"/>
                </a:ext>
              </a:extLst>
            </p:cNvPr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3193" y="3382013"/>
              <a:ext cx="561975" cy="561975"/>
            </a:xfrm>
            <a:prstGeom prst="rect">
              <a:avLst/>
            </a:prstGeom>
            <a:noFill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1D24C654-EBB8-4B8F-8456-4911E18375C8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8761" y="2137958"/>
              <a:ext cx="674370" cy="561975"/>
            </a:xfrm>
            <a:prstGeom prst="rect">
              <a:avLst/>
            </a:prstGeom>
            <a:noFill/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215D98AC-9558-4D79-9C7A-711D9816E2DA}"/>
                </a:ext>
              </a:extLst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39521" y="3473185"/>
              <a:ext cx="629285" cy="629285"/>
            </a:xfrm>
            <a:prstGeom prst="rect">
              <a:avLst/>
            </a:prstGeom>
            <a:noFill/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CB367618-00BE-4E4A-9491-98A78611C44A}"/>
                </a:ext>
              </a:extLst>
            </p:cNvPr>
            <p:cNvSpPr txBox="1"/>
            <p:nvPr/>
          </p:nvSpPr>
          <p:spPr>
            <a:xfrm>
              <a:off x="5849162" y="2647835"/>
              <a:ext cx="99257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Multiple faces</a:t>
              </a:r>
            </a:p>
            <a:p>
              <a:pPr algn="ctr"/>
              <a:r>
                <a:rPr lang="en-US" sz="1100" dirty="0"/>
                <a:t>detected</a:t>
              </a:r>
              <a:endParaRPr lang="el-GR" sz="11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FB5F05A4-3157-4204-A921-639B0A18AE91}"/>
                </a:ext>
              </a:extLst>
            </p:cNvPr>
            <p:cNvSpPr txBox="1"/>
            <p:nvPr/>
          </p:nvSpPr>
          <p:spPr>
            <a:xfrm>
              <a:off x="7030691" y="2651862"/>
              <a:ext cx="76495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Candidate</a:t>
              </a:r>
            </a:p>
            <a:p>
              <a:pPr algn="ctr"/>
              <a:r>
                <a:rPr lang="en-US" sz="1100" dirty="0"/>
                <a:t>talking</a:t>
              </a:r>
              <a:endParaRPr lang="el-GR" sz="11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CC57B6F1-4873-4485-A649-144E09F0A3D3}"/>
                </a:ext>
              </a:extLst>
            </p:cNvPr>
            <p:cNvSpPr txBox="1"/>
            <p:nvPr/>
          </p:nvSpPr>
          <p:spPr>
            <a:xfrm>
              <a:off x="7945870" y="2675898"/>
              <a:ext cx="85311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Candidate</a:t>
              </a:r>
            </a:p>
            <a:p>
              <a:pPr algn="ctr"/>
              <a:r>
                <a:rPr lang="en-US" sz="1100" dirty="0"/>
                <a:t>Tilting head</a:t>
              </a:r>
              <a:endParaRPr lang="el-GR" sz="11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72C653D2-8FCB-4113-AC39-9E6597E464FB}"/>
                </a:ext>
              </a:extLst>
            </p:cNvPr>
            <p:cNvSpPr txBox="1"/>
            <p:nvPr/>
          </p:nvSpPr>
          <p:spPr>
            <a:xfrm>
              <a:off x="6021370" y="3943988"/>
              <a:ext cx="69602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No face</a:t>
              </a:r>
            </a:p>
            <a:p>
              <a:pPr algn="ctr"/>
              <a:r>
                <a:rPr lang="en-US" sz="1100" dirty="0"/>
                <a:t>detected</a:t>
              </a:r>
              <a:endParaRPr lang="el-GR" sz="11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97809EBE-35F2-4BEA-B157-9868990AC92A}"/>
                </a:ext>
              </a:extLst>
            </p:cNvPr>
            <p:cNvSpPr txBox="1"/>
            <p:nvPr/>
          </p:nvSpPr>
          <p:spPr>
            <a:xfrm>
              <a:off x="6758541" y="3943988"/>
              <a:ext cx="105028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Background</a:t>
              </a:r>
            </a:p>
            <a:p>
              <a:pPr algn="ctr"/>
              <a:r>
                <a:rPr lang="en-US" sz="1100" dirty="0"/>
                <a:t>Noise detected</a:t>
              </a:r>
              <a:endParaRPr lang="el-GR" sz="11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8D313CCF-F4AA-45A1-9B8A-133FAA6BF519}"/>
                </a:ext>
              </a:extLst>
            </p:cNvPr>
            <p:cNvSpPr txBox="1"/>
            <p:nvPr/>
          </p:nvSpPr>
          <p:spPr>
            <a:xfrm>
              <a:off x="8051035" y="3969739"/>
              <a:ext cx="60625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Low </a:t>
              </a:r>
            </a:p>
            <a:p>
              <a:pPr algn="ctr"/>
              <a:r>
                <a:rPr lang="en-US" sz="1100" dirty="0"/>
                <a:t>Battery</a:t>
              </a:r>
              <a:endParaRPr lang="el-GR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834050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15CC074-0A8D-4E27-A204-BE74481815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" y="269145"/>
            <a:ext cx="982468" cy="57320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CBBE423-B4DC-4D95-9611-54813B142920}"/>
              </a:ext>
            </a:extLst>
          </p:cNvPr>
          <p:cNvSpPr/>
          <p:nvPr/>
        </p:nvSpPr>
        <p:spPr>
          <a:xfrm>
            <a:off x="1341" y="0"/>
            <a:ext cx="985480" cy="6858000"/>
          </a:xfrm>
          <a:prstGeom prst="rect">
            <a:avLst/>
          </a:prstGeom>
          <a:solidFill>
            <a:srgbClr val="FF3200"/>
          </a:solidFill>
          <a:ln w="12700" cap="flat">
            <a:solidFill>
              <a:srgbClr val="FF32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3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1F1F1F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" name="Shape 655">
            <a:extLst>
              <a:ext uri="{FF2B5EF4-FFF2-40B4-BE49-F238E27FC236}">
                <a16:creationId xmlns:a16="http://schemas.microsoft.com/office/drawing/2014/main" xmlns="" id="{0DC6E145-1AE2-41FE-B659-9F6419B06763}"/>
              </a:ext>
            </a:extLst>
          </p:cNvPr>
          <p:cNvSpPr txBox="1">
            <a:spLocks/>
          </p:cNvSpPr>
          <p:nvPr/>
        </p:nvSpPr>
        <p:spPr>
          <a:xfrm>
            <a:off x="1744571" y="451802"/>
            <a:ext cx="10271938" cy="606982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r>
              <a:rPr lang="en-US" sz="3200" b="0" dirty="0" err="1">
                <a:latin typeface="Ubuntu" panose="020B0504030602030204"/>
              </a:rPr>
              <a:t>PeopleCert’s</a:t>
            </a:r>
            <a:r>
              <a:rPr lang="en-US" sz="3200" b="0" dirty="0">
                <a:latin typeface="Ubuntu" panose="020B0504030602030204"/>
              </a:rPr>
              <a:t> Auditing </a:t>
            </a:r>
          </a:p>
          <a:p>
            <a:r>
              <a:rPr lang="en-US" dirty="0">
                <a:latin typeface="Ubuntu" panose="020B0504030602030204"/>
              </a:rPr>
              <a:t> </a:t>
            </a:r>
          </a:p>
          <a:p>
            <a:endParaRPr lang="en-US" dirty="0">
              <a:latin typeface="Ubuntu" panose="020B0504030602030204"/>
            </a:endParaRPr>
          </a:p>
          <a:p>
            <a:r>
              <a:rPr lang="en-US" sz="2400" dirty="0">
                <a:latin typeface="Ubuntu" panose="020B0504030602030204"/>
              </a:rPr>
              <a:t>Authorized auditors : </a:t>
            </a:r>
          </a:p>
          <a:p>
            <a:endParaRPr lang="en-US" sz="2400" b="0" dirty="0">
              <a:latin typeface="Ubuntu" panose="020B0504030602030204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2400" b="0" dirty="0">
              <a:latin typeface="Ubuntu" panose="020B0504030602030204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400" b="0" dirty="0">
                <a:latin typeface="Ubuntu" panose="020B0504030602030204"/>
              </a:rPr>
              <a:t>Select and replay any test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2400" b="0" dirty="0">
              <a:latin typeface="Ubuntu" panose="020B0504030602030204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400" b="0" dirty="0">
                <a:latin typeface="Ubuntu" panose="020B0504030602030204"/>
              </a:rPr>
              <a:t>Playback recordings at different speeds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2400" b="0" dirty="0">
              <a:latin typeface="Ubuntu" panose="020B0504030602030204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400" b="0" dirty="0">
                <a:latin typeface="Ubuntu" panose="020B0504030602030204"/>
              </a:rPr>
              <a:t>View automated tags - captured by the system or added by proctor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2400" b="0" dirty="0">
              <a:latin typeface="Ubuntu" panose="020B0504030602030204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400" b="0" dirty="0">
                <a:latin typeface="Ubuntu" panose="020B0504030602030204"/>
              </a:rPr>
              <a:t>Play the video at time stamp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2400" b="0" dirty="0">
              <a:latin typeface="Ubuntu" panose="020B0504030602030204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400" b="0" dirty="0">
                <a:latin typeface="Ubuntu" panose="020B0504030602030204"/>
              </a:rPr>
              <a:t>Tag and add comments on video</a:t>
            </a:r>
          </a:p>
          <a:p>
            <a:endParaRPr lang="en-US" sz="1800" b="0" dirty="0">
              <a:latin typeface="Ubuntu" panose="020B0504030602030204"/>
            </a:endParaRPr>
          </a:p>
          <a:p>
            <a:pPr hangingPunct="1"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endParaRPr lang="en-US" sz="2600" dirty="0">
              <a:latin typeface="Ubuntu" panose="020B0504030602030204"/>
            </a:endParaRPr>
          </a:p>
          <a:p>
            <a:endParaRPr lang="en-US" dirty="0"/>
          </a:p>
          <a:p>
            <a:endParaRPr lang="en-US" dirty="0"/>
          </a:p>
          <a:p>
            <a:endParaRPr lang="en-US" sz="6700" b="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2900" b="0" dirty="0"/>
          </a:p>
          <a:p>
            <a:pPr hangingPunct="1"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endParaRPr lang="en-US" sz="3200" dirty="0">
              <a:solidFill>
                <a:srgbClr val="000000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26E55B17-7664-4FAE-81D4-5762E7AB87D6}"/>
              </a:ext>
            </a:extLst>
          </p:cNvPr>
          <p:cNvCxnSpPr>
            <a:cxnSpLocks/>
          </p:cNvCxnSpPr>
          <p:nvPr/>
        </p:nvCxnSpPr>
        <p:spPr>
          <a:xfrm>
            <a:off x="1744571" y="1495491"/>
            <a:ext cx="9929056" cy="0"/>
          </a:xfrm>
          <a:prstGeom prst="line">
            <a:avLst/>
          </a:prstGeom>
          <a:noFill/>
          <a:ln w="12700" cap="flat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9" name="Picture 2" descr="ÎÏÎ¿ÏÎ­Î»ÎµÏÎ¼Î± ÎµÎ¹ÎºÏÎ½Î±Ï Î³Î¹Î± online proctoring images">
            <a:extLst>
              <a:ext uri="{FF2B5EF4-FFF2-40B4-BE49-F238E27FC236}">
                <a16:creationId xmlns:a16="http://schemas.microsoft.com/office/drawing/2014/main" xmlns="" id="{A9D62FA7-6C63-4730-BDFA-2C070C67D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965" y="232427"/>
            <a:ext cx="1929684" cy="181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ÎÏÎ¿ÏÎ­Î»ÎµÏÎ¼Î± ÎµÎ¹ÎºÏÎ½Î±Ï Î³Î¹Î± auditing image">
            <a:extLst>
              <a:ext uri="{FF2B5EF4-FFF2-40B4-BE49-F238E27FC236}">
                <a16:creationId xmlns:a16="http://schemas.microsoft.com/office/drawing/2014/main" xmlns="" id="{CF1E9D6A-C4B4-4025-AEB3-4B87057CF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998" y="1709922"/>
            <a:ext cx="2088434" cy="141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7BBEDD8-155B-441B-B978-3DCB8ADD48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" y="269145"/>
            <a:ext cx="982468" cy="57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1659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15CC074-0A8D-4E27-A204-BE74481815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" y="269145"/>
            <a:ext cx="982468" cy="57320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CBBE423-B4DC-4D95-9611-54813B142920}"/>
              </a:ext>
            </a:extLst>
          </p:cNvPr>
          <p:cNvSpPr/>
          <p:nvPr/>
        </p:nvSpPr>
        <p:spPr>
          <a:xfrm>
            <a:off x="1341" y="0"/>
            <a:ext cx="985480" cy="6858000"/>
          </a:xfrm>
          <a:prstGeom prst="rect">
            <a:avLst/>
          </a:prstGeom>
          <a:solidFill>
            <a:srgbClr val="FF3200"/>
          </a:solidFill>
          <a:ln w="12700" cap="flat">
            <a:solidFill>
              <a:srgbClr val="FF32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3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1F1F1F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" name="Shape 655">
            <a:extLst>
              <a:ext uri="{FF2B5EF4-FFF2-40B4-BE49-F238E27FC236}">
                <a16:creationId xmlns:a16="http://schemas.microsoft.com/office/drawing/2014/main" xmlns="" id="{0DC6E145-1AE2-41FE-B659-9F6419B06763}"/>
              </a:ext>
            </a:extLst>
          </p:cNvPr>
          <p:cNvSpPr txBox="1">
            <a:spLocks/>
          </p:cNvSpPr>
          <p:nvPr/>
        </p:nvSpPr>
        <p:spPr>
          <a:xfrm>
            <a:off x="1744571" y="451802"/>
            <a:ext cx="10271938" cy="606982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r>
              <a:rPr lang="en-US" sz="3200" b="0" dirty="0">
                <a:latin typeface="Ubuntu" panose="020B0504030602030204"/>
              </a:rPr>
              <a:t>Online </a:t>
            </a:r>
            <a:r>
              <a:rPr lang="en-US" sz="3200" b="0" dirty="0" smtClean="0">
                <a:latin typeface="Ubuntu" panose="020B0504030602030204"/>
              </a:rPr>
              <a:t>Proctoring </a:t>
            </a:r>
            <a:r>
              <a:rPr lang="mr-IN" sz="3200" b="0" dirty="0" smtClean="0">
                <a:latin typeface="Ubuntu" panose="020B0504030602030204"/>
              </a:rPr>
              <a:t>–</a:t>
            </a:r>
            <a:r>
              <a:rPr lang="en-US" sz="3200" b="0" dirty="0" smtClean="0">
                <a:latin typeface="Ubuntu" panose="020B0504030602030204"/>
              </a:rPr>
              <a:t> and languages</a:t>
            </a:r>
            <a:endParaRPr lang="en-US" sz="3200" b="0" dirty="0">
              <a:latin typeface="Ubuntu" panose="020B0504030602030204"/>
            </a:endParaRPr>
          </a:p>
          <a:p>
            <a:endParaRPr lang="en-US" dirty="0">
              <a:latin typeface="Ubuntu" panose="020B0504030602030204"/>
            </a:endParaRPr>
          </a:p>
          <a:p>
            <a:endParaRPr lang="en-US" dirty="0">
              <a:latin typeface="Ubuntu" panose="020B0504030602030204"/>
            </a:endParaRPr>
          </a:p>
          <a:p>
            <a:r>
              <a:rPr lang="en-US" sz="2400" dirty="0" smtClean="0">
                <a:latin typeface="Ubuntu" panose="020B0504030602030204"/>
              </a:rPr>
              <a:t>Conclusions: </a:t>
            </a:r>
            <a:endParaRPr lang="en-US" sz="2400" b="0" dirty="0">
              <a:latin typeface="Ubuntu" panose="020B0504030602030204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2400" b="0" dirty="0">
              <a:latin typeface="Ubuntu" panose="020B0504030602030204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400" b="0" dirty="0" smtClean="0">
                <a:latin typeface="Ubuntu" panose="020B0504030602030204"/>
              </a:rPr>
              <a:t>An addition to traditional test venues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2400" b="0" dirty="0">
              <a:latin typeface="Ubuntu" panose="020B0504030602030204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400" b="0" dirty="0" smtClean="0">
                <a:latin typeface="Ubuntu" panose="020B0504030602030204"/>
              </a:rPr>
              <a:t>Supports accessible </a:t>
            </a:r>
            <a:r>
              <a:rPr lang="en-US" sz="2400" b="0" dirty="0">
                <a:latin typeface="Ubuntu" panose="020B0504030602030204"/>
              </a:rPr>
              <a:t>testing in remote areas, </a:t>
            </a:r>
            <a:r>
              <a:rPr lang="en-US" sz="2400" b="0" dirty="0" smtClean="0">
                <a:latin typeface="Ubuntu" panose="020B0504030602030204"/>
              </a:rPr>
              <a:t>for people who can’t travel, etc.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2400" b="0" dirty="0" smtClean="0">
              <a:latin typeface="Ubuntu" panose="020B0504030602030204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400" b="0" dirty="0" smtClean="0">
                <a:latin typeface="Ubuntu" panose="020B0504030602030204"/>
              </a:rPr>
              <a:t>Enables a more </a:t>
            </a:r>
            <a:r>
              <a:rPr lang="en-US" sz="2400" b="0" dirty="0" err="1" smtClean="0">
                <a:latin typeface="Ubuntu" panose="020B0504030602030204"/>
              </a:rPr>
              <a:t>personalised</a:t>
            </a:r>
            <a:r>
              <a:rPr lang="en-US" sz="2400" b="0" dirty="0" smtClean="0">
                <a:latin typeface="Ubuntu" panose="020B0504030602030204"/>
              </a:rPr>
              <a:t> provision in future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2400" b="0" dirty="0" smtClean="0">
              <a:latin typeface="Ubuntu" panose="020B0504030602030204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400" b="0" dirty="0" smtClean="0">
                <a:latin typeface="Ubuntu" panose="020B0504030602030204"/>
              </a:rPr>
              <a:t>Combines technology and a friendly face to provide high quality service</a:t>
            </a:r>
            <a:endParaRPr lang="en-US" sz="2400" b="0" dirty="0">
              <a:latin typeface="Ubuntu" panose="020B0504030602030204"/>
            </a:endParaRPr>
          </a:p>
          <a:p>
            <a:pPr marL="342900" lvl="4" indent="-342900">
              <a:buFont typeface="Arial" charset="0"/>
              <a:buChar char="•"/>
            </a:pPr>
            <a:endParaRPr lang="en-US" sz="2400" b="0" dirty="0">
              <a:latin typeface="Ubuntu" panose="020B0504030602030204"/>
            </a:endParaRPr>
          </a:p>
          <a:p>
            <a:pPr marL="342900" lvl="4" indent="-342900">
              <a:buFont typeface="Arial" charset="0"/>
              <a:buChar char="•"/>
            </a:pPr>
            <a:r>
              <a:rPr lang="en-US" sz="2400" b="0" dirty="0" smtClean="0">
                <a:latin typeface="Ubuntu" panose="020B0504030602030204"/>
              </a:rPr>
              <a:t>Currently </a:t>
            </a:r>
            <a:r>
              <a:rPr lang="en-US" sz="2400" b="0" dirty="0">
                <a:latin typeface="Ubuntu" panose="020B0504030602030204"/>
              </a:rPr>
              <a:t>piloting LanguageCert CB </a:t>
            </a:r>
            <a:r>
              <a:rPr lang="en-US" sz="2400" b="0" dirty="0" smtClean="0">
                <a:latin typeface="Ubuntu" panose="020B0504030602030204"/>
              </a:rPr>
              <a:t>exams, including online Speaking</a:t>
            </a:r>
            <a:endParaRPr lang="en-US" sz="2400" b="0" dirty="0">
              <a:latin typeface="Ubuntu" panose="020B0504030602030204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2400" b="0" dirty="0">
              <a:latin typeface="Ubuntu" panose="020B0504030602030204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2400" b="0" dirty="0">
              <a:latin typeface="Ubuntu" panose="020B0504030602030204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800" b="0" dirty="0">
              <a:latin typeface="Ubuntu" panose="020B0504030602030204"/>
            </a:endParaRPr>
          </a:p>
          <a:p>
            <a:pPr hangingPunct="1"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endParaRPr lang="en-US" sz="2600" dirty="0">
              <a:latin typeface="Ubuntu" panose="020B0504030602030204"/>
            </a:endParaRPr>
          </a:p>
          <a:p>
            <a:endParaRPr lang="en-US" dirty="0"/>
          </a:p>
          <a:p>
            <a:endParaRPr lang="en-US" dirty="0"/>
          </a:p>
          <a:p>
            <a:endParaRPr lang="en-US" sz="6700" b="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2900" b="0" dirty="0"/>
          </a:p>
          <a:p>
            <a:pPr hangingPunct="1"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endParaRPr lang="en-US" sz="3200" dirty="0">
              <a:solidFill>
                <a:srgbClr val="000000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26E55B17-7664-4FAE-81D4-5762E7AB87D6}"/>
              </a:ext>
            </a:extLst>
          </p:cNvPr>
          <p:cNvCxnSpPr>
            <a:cxnSpLocks/>
          </p:cNvCxnSpPr>
          <p:nvPr/>
        </p:nvCxnSpPr>
        <p:spPr>
          <a:xfrm>
            <a:off x="1744571" y="1495491"/>
            <a:ext cx="9929056" cy="0"/>
          </a:xfrm>
          <a:prstGeom prst="line">
            <a:avLst/>
          </a:prstGeom>
          <a:noFill/>
          <a:ln w="12700" cap="flat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7BBEDD8-155B-441B-B978-3DCB8ADD48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" y="269145"/>
            <a:ext cx="982468" cy="57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0936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15CC074-0A8D-4E27-A204-BE74481815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" y="269145"/>
            <a:ext cx="982468" cy="57320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CBBE423-B4DC-4D95-9611-54813B142920}"/>
              </a:ext>
            </a:extLst>
          </p:cNvPr>
          <p:cNvSpPr/>
          <p:nvPr/>
        </p:nvSpPr>
        <p:spPr>
          <a:xfrm>
            <a:off x="1341" y="0"/>
            <a:ext cx="985480" cy="6858000"/>
          </a:xfrm>
          <a:prstGeom prst="rect">
            <a:avLst/>
          </a:prstGeom>
          <a:solidFill>
            <a:srgbClr val="FF3200"/>
          </a:solidFill>
          <a:ln w="12700" cap="flat">
            <a:solidFill>
              <a:srgbClr val="FF32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3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1F1F1F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" name="Shape 655">
            <a:extLst>
              <a:ext uri="{FF2B5EF4-FFF2-40B4-BE49-F238E27FC236}">
                <a16:creationId xmlns:a16="http://schemas.microsoft.com/office/drawing/2014/main" xmlns="" id="{0DC6E145-1AE2-41FE-B659-9F6419B06763}"/>
              </a:ext>
            </a:extLst>
          </p:cNvPr>
          <p:cNvSpPr txBox="1">
            <a:spLocks/>
          </p:cNvSpPr>
          <p:nvPr/>
        </p:nvSpPr>
        <p:spPr>
          <a:xfrm>
            <a:off x="1744571" y="571119"/>
            <a:ext cx="10271938" cy="453820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endParaRPr lang="en-US" sz="3300" b="0" dirty="0">
              <a:latin typeface="Ubuntu" panose="020B0504030602030204"/>
            </a:endParaRPr>
          </a:p>
          <a:p>
            <a:endParaRPr lang="en-US" sz="3300" b="0" dirty="0">
              <a:latin typeface="Ubuntu" panose="020B0504030602030204"/>
            </a:endParaRPr>
          </a:p>
          <a:p>
            <a:endParaRPr lang="en-US" sz="3300" b="0" dirty="0">
              <a:latin typeface="Ubuntu" panose="020B0504030602030204"/>
            </a:endParaRPr>
          </a:p>
          <a:p>
            <a:endParaRPr lang="en-US" sz="3300" b="0" dirty="0">
              <a:latin typeface="Ubuntu" panose="020B0504030602030204"/>
            </a:endParaRPr>
          </a:p>
          <a:p>
            <a:endParaRPr lang="en-US" sz="3300" b="0" dirty="0">
              <a:latin typeface="Ubuntu" panose="020B0504030602030204"/>
            </a:endParaRPr>
          </a:p>
          <a:p>
            <a:endParaRPr lang="en-US" sz="3300" b="0" dirty="0">
              <a:latin typeface="Ubuntu" panose="020B0504030602030204"/>
            </a:endParaRPr>
          </a:p>
          <a:p>
            <a:endParaRPr lang="en-US" sz="3300" b="0" dirty="0">
              <a:latin typeface="Ubuntu" panose="020B0504030602030204"/>
            </a:endParaRPr>
          </a:p>
          <a:p>
            <a:endParaRPr lang="en-US" b="0" dirty="0">
              <a:latin typeface="Ubuntu" panose="020B0504030602030204"/>
            </a:endParaRPr>
          </a:p>
          <a:p>
            <a:endParaRPr lang="en-US" b="0" dirty="0">
              <a:latin typeface="Ubuntu" panose="020B0504030602030204"/>
            </a:endParaRPr>
          </a:p>
          <a:p>
            <a:endParaRPr lang="en-US" sz="6700" b="0" dirty="0">
              <a:latin typeface="Ubuntu" panose="020B0504030602030204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2900" b="0" dirty="0"/>
          </a:p>
          <a:p>
            <a:pPr hangingPunct="1"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7BA5770-8654-4C54-A7D5-90E3409D2F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" y="269145"/>
            <a:ext cx="982468" cy="57320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41724" y="842351"/>
            <a:ext cx="99891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>
                <a:latin typeface="Calibri" charset="0"/>
                <a:ea typeface="Times New Roman" charset="0"/>
                <a:cs typeface="Arial" charset="0"/>
              </a:rPr>
              <a:t>Berkey</a:t>
            </a:r>
            <a:r>
              <a:rPr lang="en-GB" dirty="0">
                <a:latin typeface="Calibri" charset="0"/>
                <a:ea typeface="Times New Roman" charset="0"/>
                <a:cs typeface="Arial" charset="0"/>
              </a:rPr>
              <a:t>, Dennis &amp; </a:t>
            </a:r>
            <a:r>
              <a:rPr lang="en-GB" dirty="0" err="1">
                <a:latin typeface="Calibri" charset="0"/>
                <a:ea typeface="Times New Roman" charset="0"/>
                <a:cs typeface="Arial" charset="0"/>
              </a:rPr>
              <a:t>Halfond</a:t>
            </a:r>
            <a:r>
              <a:rPr lang="en-GB" dirty="0">
                <a:latin typeface="Calibri" charset="0"/>
                <a:ea typeface="Times New Roman" charset="0"/>
                <a:cs typeface="Arial" charset="0"/>
              </a:rPr>
              <a:t>, Jay. (2015) Cheating, Student Authentication and Proctoring in Online Programs. </a:t>
            </a:r>
            <a:r>
              <a:rPr lang="en-GB" i="1" dirty="0">
                <a:latin typeface="Calibri" charset="0"/>
                <a:ea typeface="Times New Roman" charset="0"/>
                <a:cs typeface="Arial" charset="0"/>
              </a:rPr>
              <a:t>New England Journal of Higher Education, </a:t>
            </a:r>
            <a:r>
              <a:rPr lang="en-GB" dirty="0">
                <a:latin typeface="Calibri" charset="0"/>
                <a:ea typeface="Times New Roman" charset="0"/>
                <a:cs typeface="Times New Roman" charset="0"/>
                <a:hlinkClick r:id="rId4"/>
              </a:rPr>
              <a:t>http://www.nebhe.org/thejournal/cheating-student-authentication-and-proctoring-in-online-programs/</a:t>
            </a:r>
            <a:endParaRPr lang="en-GB" sz="2000" dirty="0">
              <a:latin typeface="Calibri" charset="0"/>
              <a:ea typeface="Calibri" charset="0"/>
              <a:cs typeface="Times New Roman" charset="0"/>
            </a:endParaRPr>
          </a:p>
          <a:p>
            <a:pPr fontAlgn="base"/>
            <a:r>
              <a:rPr lang="en-GB" dirty="0">
                <a:latin typeface="Calibri" charset="0"/>
                <a:ea typeface="Times New Roman" charset="0"/>
                <a:cs typeface="Arial" charset="0"/>
              </a:rPr>
              <a:t> </a:t>
            </a:r>
            <a:endParaRPr lang="en-GB" sz="2000" dirty="0">
              <a:latin typeface="Calibri" charset="0"/>
              <a:ea typeface="Calibri" charset="0"/>
              <a:cs typeface="Times New Roman" charset="0"/>
            </a:endParaRPr>
          </a:p>
          <a:p>
            <a:r>
              <a:rPr lang="en-GB" dirty="0">
                <a:latin typeface="Calibri" charset="0"/>
                <a:ea typeface="Times New Roman" charset="0"/>
                <a:cs typeface="Times New Roman" charset="0"/>
              </a:rPr>
              <a:t>D'Souza, K. A. and </a:t>
            </a:r>
            <a:r>
              <a:rPr lang="en-GB" dirty="0" err="1">
                <a:latin typeface="Calibri" charset="0"/>
                <a:ea typeface="Times New Roman" charset="0"/>
                <a:cs typeface="Times New Roman" charset="0"/>
              </a:rPr>
              <a:t>Siegfeldt</a:t>
            </a:r>
            <a:r>
              <a:rPr lang="en-GB" dirty="0">
                <a:latin typeface="Calibri" charset="0"/>
                <a:ea typeface="Times New Roman" charset="0"/>
                <a:cs typeface="Times New Roman" charset="0"/>
              </a:rPr>
              <a:t>, D. V. (2017), A Conceptual Framework for Detecting Cheating in Online and Take‐Home Exams. </a:t>
            </a:r>
            <a:r>
              <a:rPr lang="en-GB" i="1" dirty="0">
                <a:latin typeface="Calibri" charset="0"/>
                <a:ea typeface="Times New Roman" charset="0"/>
                <a:cs typeface="Times New Roman" charset="0"/>
              </a:rPr>
              <a:t>Decision Sciences Journal of Innovative Education</a:t>
            </a:r>
            <a:r>
              <a:rPr lang="en-GB" dirty="0">
                <a:latin typeface="Calibri" charset="0"/>
                <a:ea typeface="Times New Roman" charset="0"/>
                <a:cs typeface="Times New Roman" charset="0"/>
              </a:rPr>
              <a:t>, 15: 370-391. doi:</a:t>
            </a:r>
            <a:r>
              <a:rPr lang="en-GB" dirty="0">
                <a:latin typeface="Calibri" charset="0"/>
                <a:ea typeface="Times New Roman" charset="0"/>
                <a:cs typeface="Times New Roman" charset="0"/>
                <a:hlinkClick r:id="rId5"/>
              </a:rPr>
              <a:t>10.1111/dsji.12140</a:t>
            </a:r>
            <a:endParaRPr lang="en-GB" sz="2000" dirty="0">
              <a:latin typeface="Calibri" charset="0"/>
              <a:ea typeface="Calibri" charset="0"/>
              <a:cs typeface="Times New Roman" charset="0"/>
            </a:endParaRPr>
          </a:p>
          <a:p>
            <a:r>
              <a:rPr lang="en-GB" dirty="0">
                <a:latin typeface="Calibri" charset="0"/>
                <a:ea typeface="Calibri" charset="0"/>
                <a:cs typeface="Times New Roman" charset="0"/>
              </a:rPr>
              <a:t> </a:t>
            </a:r>
            <a:endParaRPr lang="en-GB" sz="2000" dirty="0">
              <a:latin typeface="Calibri" charset="0"/>
              <a:ea typeface="Calibri" charset="0"/>
              <a:cs typeface="Times New Roman" charset="0"/>
            </a:endParaRPr>
          </a:p>
          <a:p>
            <a:r>
              <a:rPr lang="en-GB" dirty="0">
                <a:latin typeface="Calibri" charset="0"/>
                <a:ea typeface="Calibri" charset="0"/>
                <a:cs typeface="Times New Roman" charset="0"/>
              </a:rPr>
              <a:t>Karim, Michael &amp; Kaminsky, Samuel &amp; </a:t>
            </a:r>
            <a:r>
              <a:rPr lang="en-GB" dirty="0" err="1">
                <a:latin typeface="Calibri" charset="0"/>
                <a:ea typeface="Calibri" charset="0"/>
                <a:cs typeface="Times New Roman" charset="0"/>
              </a:rPr>
              <a:t>Behrend</a:t>
            </a:r>
            <a:r>
              <a:rPr lang="en-GB" dirty="0">
                <a:latin typeface="Calibri" charset="0"/>
                <a:ea typeface="Calibri" charset="0"/>
                <a:cs typeface="Times New Roman" charset="0"/>
              </a:rPr>
              <a:t>, Tara. (2014). Cheating, Reactions, and Performance in Remotely Proctored Testing: An Exploratory Experimental Study. </a:t>
            </a:r>
            <a:r>
              <a:rPr lang="en-GB" i="1" dirty="0">
                <a:latin typeface="Calibri" charset="0"/>
                <a:ea typeface="Calibri" charset="0"/>
                <a:cs typeface="Times New Roman" charset="0"/>
              </a:rPr>
              <a:t>Journal of Business and Psychology</a:t>
            </a:r>
            <a:r>
              <a:rPr lang="en-GB" dirty="0">
                <a:latin typeface="Calibri" charset="0"/>
                <a:ea typeface="Calibri" charset="0"/>
                <a:cs typeface="Times New Roman" charset="0"/>
              </a:rPr>
              <a:t>, 29. 1-18. 10.1007/s10869-014-9343-z.</a:t>
            </a:r>
            <a:endParaRPr lang="en-GB" sz="2000" dirty="0">
              <a:latin typeface="Calibri" charset="0"/>
              <a:ea typeface="Calibri" charset="0"/>
              <a:cs typeface="Times New Roman" charset="0"/>
            </a:endParaRPr>
          </a:p>
          <a:p>
            <a:r>
              <a:rPr lang="en-GB" dirty="0">
                <a:latin typeface="Calibri" charset="0"/>
                <a:ea typeface="Calibri" charset="0"/>
                <a:cs typeface="Times New Roman" charset="0"/>
              </a:rPr>
              <a:t> </a:t>
            </a:r>
            <a:endParaRPr lang="en-GB" sz="2000" dirty="0">
              <a:latin typeface="Calibri" charset="0"/>
              <a:ea typeface="Calibri" charset="0"/>
              <a:cs typeface="Times New Roman" charset="0"/>
            </a:endParaRPr>
          </a:p>
          <a:p>
            <a:r>
              <a:rPr lang="en-GB" dirty="0" err="1">
                <a:latin typeface="Calibri" charset="0"/>
                <a:ea typeface="Calibri" charset="0"/>
                <a:cs typeface="Times New Roman" charset="0"/>
              </a:rPr>
              <a:t>Ketab</a:t>
            </a:r>
            <a:r>
              <a:rPr lang="en-GB" dirty="0">
                <a:latin typeface="Calibri" charset="0"/>
                <a:ea typeface="Calibri" charset="0"/>
                <a:cs typeface="Times New Roman" charset="0"/>
              </a:rPr>
              <a:t>, Salam &amp; Clarke, Nathan &amp; Haskell-</a:t>
            </a:r>
            <a:r>
              <a:rPr lang="en-GB" dirty="0" err="1">
                <a:latin typeface="Calibri" charset="0"/>
                <a:ea typeface="Calibri" charset="0"/>
                <a:cs typeface="Times New Roman" charset="0"/>
              </a:rPr>
              <a:t>Dowland</a:t>
            </a:r>
            <a:r>
              <a:rPr lang="en-GB" dirty="0">
                <a:latin typeface="Calibri" charset="0"/>
                <a:ea typeface="Calibri" charset="0"/>
                <a:cs typeface="Times New Roman" charset="0"/>
              </a:rPr>
              <a:t>, Paul. (2015). E-Invigilation of E-Assessments.  </a:t>
            </a:r>
            <a:r>
              <a:rPr lang="en-GB" i="1" dirty="0">
                <a:latin typeface="Calibri" charset="0"/>
                <a:ea typeface="Times New Roman" charset="0"/>
                <a:cs typeface="Arial" charset="0"/>
              </a:rPr>
              <a:t>Conference: Proceedings of INTED2015 Conference 2nd-4th March 2015, Madrid, Spain</a:t>
            </a:r>
            <a:endParaRPr lang="en-GB" sz="2000" dirty="0">
              <a:latin typeface="Calibri" charset="0"/>
              <a:ea typeface="Calibri" charset="0"/>
              <a:cs typeface="Times New Roman" charset="0"/>
            </a:endParaRPr>
          </a:p>
          <a:p>
            <a:r>
              <a:rPr lang="en-GB" sz="2000" dirty="0">
                <a:latin typeface="Times New Roman" charset="0"/>
                <a:ea typeface="Times New Roman" charset="0"/>
                <a:cs typeface="Times New Roman" charset="0"/>
              </a:rPr>
              <a:t> </a:t>
            </a:r>
            <a:endParaRPr lang="en-GB" sz="2000" dirty="0">
              <a:latin typeface="Calibri" charset="0"/>
              <a:ea typeface="Calibri" charset="0"/>
              <a:cs typeface="Times New Roman" charset="0"/>
            </a:endParaRPr>
          </a:p>
          <a:p>
            <a:pPr fontAlgn="base"/>
            <a:r>
              <a:rPr lang="en-GB" dirty="0">
                <a:latin typeface="Calibri" charset="0"/>
                <a:ea typeface="Times New Roman" charset="0"/>
                <a:cs typeface="Arial" charset="0"/>
              </a:rPr>
              <a:t>Weiner, John A. &amp; </a:t>
            </a:r>
            <a:r>
              <a:rPr lang="en-GB" dirty="0" err="1">
                <a:latin typeface="Calibri" charset="0"/>
                <a:ea typeface="Times New Roman" charset="0"/>
                <a:cs typeface="Arial" charset="0"/>
              </a:rPr>
              <a:t>Hurtz</a:t>
            </a:r>
            <a:r>
              <a:rPr lang="en-GB" dirty="0">
                <a:latin typeface="Calibri" charset="0"/>
                <a:ea typeface="Times New Roman" charset="0"/>
                <a:cs typeface="Arial" charset="0"/>
              </a:rPr>
              <a:t>, Gregory M. (2017) A Comparative Study of Online Remote Proctored versus Onsite Proctored High-Stakes Exams. </a:t>
            </a:r>
            <a:r>
              <a:rPr lang="en-GB" i="1" dirty="0">
                <a:latin typeface="Calibri" charset="0"/>
                <a:ea typeface="Times New Roman" charset="0"/>
                <a:cs typeface="Arial" charset="0"/>
              </a:rPr>
              <a:t>Journal of Applied Testing Technology</a:t>
            </a:r>
            <a:r>
              <a:rPr lang="en-GB" dirty="0">
                <a:latin typeface="Calibri" charset="0"/>
                <a:ea typeface="Times New Roman" charset="0"/>
                <a:cs typeface="Arial" charset="0"/>
              </a:rPr>
              <a:t>, v18 n1 p13-20 </a:t>
            </a:r>
            <a:endParaRPr lang="en-GB" sz="20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0626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526" y="738902"/>
            <a:ext cx="8381921" cy="604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5B27F7E3-8DB1-41B8-B5A8-984D31BF3F57}"/>
              </a:ext>
            </a:extLst>
          </p:cNvPr>
          <p:cNvGrpSpPr/>
          <p:nvPr/>
        </p:nvGrpSpPr>
        <p:grpSpPr>
          <a:xfrm>
            <a:off x="1866898" y="1188624"/>
            <a:ext cx="1210410" cy="447916"/>
            <a:chOff x="1866898" y="1188624"/>
            <a:chExt cx="1210410" cy="447916"/>
          </a:xfrm>
        </p:grpSpPr>
        <p:sp>
          <p:nvSpPr>
            <p:cNvPr id="8" name="Shape 577"/>
            <p:cNvSpPr/>
            <p:nvPr/>
          </p:nvSpPr>
          <p:spPr>
            <a:xfrm>
              <a:off x="1866898" y="1188624"/>
              <a:ext cx="1210410" cy="29423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33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9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9" name="Shape 580"/>
            <p:cNvSpPr/>
            <p:nvPr/>
          </p:nvSpPr>
          <p:spPr>
            <a:xfrm flipV="1">
              <a:off x="2923627" y="1482859"/>
              <a:ext cx="153681" cy="153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0102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marL="0" marR="0" lvl="0" indent="0" algn="ctr" defTabSz="91433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sym typeface="Open Sans"/>
              </a:endParaRPr>
            </a:p>
          </p:txBody>
        </p:sp>
        <p:sp>
          <p:nvSpPr>
            <p:cNvPr id="10" name="Shape 563"/>
            <p:cNvSpPr/>
            <p:nvPr/>
          </p:nvSpPr>
          <p:spPr>
            <a:xfrm>
              <a:off x="1866898" y="1266492"/>
              <a:ext cx="1210410" cy="1384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9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marL="0" marR="0" lvl="0" indent="0" algn="ctr" defTabSz="91433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/>
                  <a:cs typeface="Helvetica"/>
                  <a:sym typeface="Helvetica"/>
                </a:rPr>
                <a:t>QUALITY</a:t>
              </a:r>
              <a:endPara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  <a:sym typeface="Helvetica"/>
              </a:endParaRPr>
            </a:p>
          </p:txBody>
        </p:sp>
      </p:grpSp>
      <p:sp>
        <p:nvSpPr>
          <p:cNvPr id="13" name="Shape 619"/>
          <p:cNvSpPr txBox="1">
            <a:spLocks/>
          </p:cNvSpPr>
          <p:nvPr/>
        </p:nvSpPr>
        <p:spPr>
          <a:xfrm>
            <a:off x="1769793" y="1780668"/>
            <a:ext cx="3546925" cy="1621620"/>
          </a:xfrm>
          <a:prstGeom prst="rect">
            <a:avLst/>
          </a:prstGeom>
        </p:spPr>
        <p:txBody>
          <a:bodyPr/>
          <a:lstStyle>
            <a:lvl1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marR="0" lvl="0" indent="0" algn="l" defTabSz="91431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pc="-123">
                <a:latin typeface="Ubuntu"/>
                <a:ea typeface="Ubuntu"/>
                <a:cs typeface="Ubuntu"/>
                <a:sym typeface="Ubuntu"/>
              </a:defRPr>
            </a:pPr>
            <a:r>
              <a:rPr kumimoji="0" lang="en-US" sz="3600" b="1" i="0" u="none" strike="noStrike" kern="0" cap="none" spc="-123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Ubuntu"/>
                <a:sym typeface="Ubuntu"/>
              </a:rPr>
              <a:t>Commitment </a:t>
            </a:r>
          </a:p>
          <a:p>
            <a:pPr marL="0" marR="0" lvl="0" indent="0" algn="l" defTabSz="914318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pc="-123">
                <a:latin typeface="Ubuntu"/>
                <a:ea typeface="Ubuntu"/>
                <a:cs typeface="Ubuntu"/>
                <a:sym typeface="Ubuntu"/>
              </a:defRPr>
            </a:pPr>
            <a:r>
              <a:rPr kumimoji="0" lang="en-US" sz="3600" b="1" i="0" u="none" strike="noStrike" kern="0" cap="none" spc="-123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Ubuntu"/>
                <a:sym typeface="Ubuntu"/>
              </a:rPr>
              <a:t>to Quality</a:t>
            </a:r>
            <a:r>
              <a:rPr kumimoji="0" lang="en-US" sz="3600" b="1" i="0" u="none" strike="noStrike" kern="0" cap="none" spc="-123" normalizeH="0" baseline="0" noProof="0" dirty="0">
                <a:ln>
                  <a:noFill/>
                </a:ln>
                <a:solidFill>
                  <a:srgbClr val="FE1C1D"/>
                </a:solidFill>
                <a:effectLst/>
                <a:uLnTx/>
                <a:uFillTx/>
                <a:latin typeface="Ubuntu"/>
                <a:sym typeface="Ubuntu"/>
              </a:rPr>
              <a:t>.</a:t>
            </a:r>
            <a:endParaRPr kumimoji="0" lang="en-US" sz="3600" b="1" i="0" u="none" strike="noStrike" kern="0" cap="none" spc="-123" normalizeH="0" baseline="100000" noProof="0" dirty="0">
              <a:ln>
                <a:noFill/>
              </a:ln>
              <a:solidFill>
                <a:srgbClr val="FE1B1D"/>
              </a:solidFill>
              <a:effectLst/>
              <a:uLnTx/>
              <a:uFillTx/>
              <a:latin typeface="Ubuntu"/>
              <a:sym typeface="Ubuntu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43034" y="948026"/>
            <a:ext cx="2237441" cy="3715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9143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Ubuntu Medium" charset="0"/>
                <a:ea typeface="Ubuntu Medium" charset="0"/>
                <a:cs typeface="Ubuntu Medium" charset="0"/>
                <a:sym typeface="Open Sans"/>
              </a:rPr>
              <a:t>Accreditations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72103" y="3797725"/>
            <a:ext cx="246887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9143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Ubuntu Medium" charset="0"/>
                <a:ea typeface="Ubuntu Medium" charset="0"/>
                <a:cs typeface="Ubuntu Medium" charset="0"/>
                <a:sym typeface="Open Sans"/>
              </a:rPr>
              <a:t>Certifications by Lloyd’s Register UK</a:t>
            </a:r>
          </a:p>
        </p:txBody>
      </p:sp>
      <p:sp>
        <p:nvSpPr>
          <p:cNvPr id="17" name="Line"/>
          <p:cNvSpPr/>
          <p:nvPr/>
        </p:nvSpPr>
        <p:spPr>
          <a:xfrm>
            <a:off x="5082794" y="1319657"/>
            <a:ext cx="261122" cy="0"/>
          </a:xfrm>
          <a:prstGeom prst="line">
            <a:avLst/>
          </a:prstGeom>
          <a:ln w="76200">
            <a:solidFill>
              <a:srgbClr val="FF3200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9143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i="0" spc="0">
                <a:latin typeface="DIN Alternate"/>
                <a:ea typeface="DIN Alternate"/>
                <a:cs typeface="DIN Alternate"/>
                <a:sym typeface="DIN Alternate"/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DIN Alternate"/>
              <a:sym typeface="DIN Alternate"/>
            </a:endParaRPr>
          </a:p>
        </p:txBody>
      </p:sp>
      <p:sp>
        <p:nvSpPr>
          <p:cNvPr id="22" name="Line"/>
          <p:cNvSpPr/>
          <p:nvPr/>
        </p:nvSpPr>
        <p:spPr>
          <a:xfrm>
            <a:off x="2538841" y="4507200"/>
            <a:ext cx="261122" cy="0"/>
          </a:xfrm>
          <a:prstGeom prst="line">
            <a:avLst/>
          </a:prstGeom>
          <a:ln w="76200">
            <a:solidFill>
              <a:srgbClr val="FF3200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9143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i="0" spc="0">
                <a:latin typeface="DIN Alternate"/>
                <a:ea typeface="DIN Alternate"/>
                <a:cs typeface="DIN Alternate"/>
                <a:sym typeface="DIN Alternate"/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DIN Alternate"/>
              <a:sym typeface="DIN Alternate"/>
            </a:endParaRPr>
          </a:p>
        </p:txBody>
      </p:sp>
      <p:sp>
        <p:nvSpPr>
          <p:cNvPr id="16" name="Shape 58">
            <a:extLst>
              <a:ext uri="{FF2B5EF4-FFF2-40B4-BE49-F238E27FC236}">
                <a16:creationId xmlns:a16="http://schemas.microsoft.com/office/drawing/2014/main" xmlns="" id="{04F839D7-FDC2-4D23-B27F-55C1264433CA}"/>
              </a:ext>
            </a:extLst>
          </p:cNvPr>
          <p:cNvSpPr/>
          <p:nvPr/>
        </p:nvSpPr>
        <p:spPr>
          <a:xfrm flipH="1">
            <a:off x="985479" y="0"/>
            <a:ext cx="1" cy="6858000"/>
          </a:xfrm>
          <a:prstGeom prst="line">
            <a:avLst/>
          </a:prstGeom>
          <a:ln w="6350">
            <a:solidFill>
              <a:srgbClr val="1F1F1F">
                <a:alpha val="20000"/>
              </a:srgbClr>
            </a:solidFill>
            <a:miter/>
          </a:ln>
        </p:spPr>
        <p:txBody>
          <a:bodyPr lIns="45719" rIns="45719"/>
          <a:lstStyle/>
          <a:p>
            <a:pPr marL="0" marR="0" lvl="0" indent="0" algn="l" defTabSz="9143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Open Sans"/>
              <a:sym typeface="Open Sans"/>
            </a:endParaRPr>
          </a:p>
        </p:txBody>
      </p:sp>
      <p:pic>
        <p:nvPicPr>
          <p:cNvPr id="23" name="PeopleCertLogo.png">
            <a:extLst>
              <a:ext uri="{FF2B5EF4-FFF2-40B4-BE49-F238E27FC236}">
                <a16:creationId xmlns:a16="http://schemas.microsoft.com/office/drawing/2014/main" xmlns="" id="{B3E970EE-5330-4006-869E-92E48CC6C0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rcRect l="12987" r="12987" b="37128"/>
          <a:stretch>
            <a:fillRect/>
          </a:stretch>
        </p:blipFill>
        <p:spPr>
          <a:xfrm>
            <a:off x="66178" y="274320"/>
            <a:ext cx="853124" cy="301708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hape 59">
            <a:extLst>
              <a:ext uri="{FF2B5EF4-FFF2-40B4-BE49-F238E27FC236}">
                <a16:creationId xmlns:a16="http://schemas.microsoft.com/office/drawing/2014/main" xmlns="" id="{098D90E8-CE6B-4FCB-A508-7656A1D58F83}"/>
              </a:ext>
            </a:extLst>
          </p:cNvPr>
          <p:cNvSpPr/>
          <p:nvPr/>
        </p:nvSpPr>
        <p:spPr>
          <a:xfrm flipH="1">
            <a:off x="468886" y="3262747"/>
            <a:ext cx="1" cy="344979"/>
          </a:xfrm>
          <a:prstGeom prst="line">
            <a:avLst/>
          </a:prstGeom>
          <a:ln w="2540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 marL="0" marR="0" lvl="0" indent="0" algn="l" defTabSz="9143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Open Sans"/>
              <a:sym typeface="Open Sans"/>
            </a:endParaRPr>
          </a:p>
        </p:txBody>
      </p:sp>
      <p:sp>
        <p:nvSpPr>
          <p:cNvPr id="25" name="Shape 60">
            <a:extLst>
              <a:ext uri="{FF2B5EF4-FFF2-40B4-BE49-F238E27FC236}">
                <a16:creationId xmlns:a16="http://schemas.microsoft.com/office/drawing/2014/main" xmlns="" id="{69A4A2F8-E4ED-432F-B11D-D78B710DFFD6}"/>
              </a:ext>
            </a:extLst>
          </p:cNvPr>
          <p:cNvSpPr/>
          <p:nvPr/>
        </p:nvSpPr>
        <p:spPr>
          <a:xfrm flipH="1">
            <a:off x="516592" y="3262747"/>
            <a:ext cx="1" cy="344979"/>
          </a:xfrm>
          <a:prstGeom prst="line">
            <a:avLst/>
          </a:prstGeom>
          <a:ln w="2540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 marL="0" marR="0" lvl="0" indent="0" algn="l" defTabSz="9143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Open Sans"/>
              <a:sym typeface="Open San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902A787-3D34-4F5B-B7EA-4527C8600038}"/>
              </a:ext>
            </a:extLst>
          </p:cNvPr>
          <p:cNvSpPr/>
          <p:nvPr/>
        </p:nvSpPr>
        <p:spPr>
          <a:xfrm>
            <a:off x="1341" y="0"/>
            <a:ext cx="985480" cy="6858000"/>
          </a:xfrm>
          <a:prstGeom prst="rect">
            <a:avLst/>
          </a:prstGeom>
          <a:solidFill>
            <a:srgbClr val="FF3200"/>
          </a:solidFill>
          <a:ln w="12700" cap="flat">
            <a:solidFill>
              <a:srgbClr val="FF32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3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1F1F1F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1" name="PeopleCertLogo.png">
            <a:extLst>
              <a:ext uri="{FF2B5EF4-FFF2-40B4-BE49-F238E27FC236}">
                <a16:creationId xmlns:a16="http://schemas.microsoft.com/office/drawing/2014/main" xmlns="" id="{B84E68F4-DD85-43C3-8B3A-DD8A98E04C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17"/>
          <a:stretch/>
        </p:blipFill>
        <p:spPr>
          <a:xfrm>
            <a:off x="86682" y="429101"/>
            <a:ext cx="812116" cy="19002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750300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655"/>
          <p:cNvSpPr>
            <a:spLocks noGrp="1"/>
          </p:cNvSpPr>
          <p:nvPr>
            <p:ph type="title"/>
          </p:nvPr>
        </p:nvSpPr>
        <p:spPr>
          <a:xfrm>
            <a:off x="1744572" y="571120"/>
            <a:ext cx="7863296" cy="102426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r>
              <a:rPr dirty="0"/>
              <a:t>Comprehensive Portfolio </a:t>
            </a:r>
          </a:p>
          <a:p>
            <a:pPr>
              <a:defRPr spc="-172">
                <a:latin typeface="Ubuntu"/>
                <a:ea typeface="Ubuntu"/>
                <a:cs typeface="Ubuntu"/>
                <a:sym typeface="Ubuntu"/>
              </a:defRPr>
            </a:pPr>
            <a:r>
              <a:rPr dirty="0">
                <a:solidFill>
                  <a:schemeClr val="accent1"/>
                </a:solidFill>
              </a:rPr>
              <a:t>500+</a:t>
            </a:r>
            <a:r>
              <a:rPr dirty="0"/>
              <a:t> </a:t>
            </a:r>
            <a:r>
              <a:rPr lang="en-US" dirty="0"/>
              <a:t>Qualifications</a:t>
            </a:r>
            <a:r>
              <a:rPr dirty="0"/>
              <a:t> </a:t>
            </a:r>
            <a:r>
              <a:rPr lang="en-US" dirty="0"/>
              <a:t>&amp;</a:t>
            </a:r>
            <a:r>
              <a:rPr dirty="0"/>
              <a:t> </a:t>
            </a:r>
            <a:r>
              <a:rPr dirty="0">
                <a:solidFill>
                  <a:schemeClr val="tx1"/>
                </a:solidFill>
              </a:rPr>
              <a:t>Growing</a:t>
            </a:r>
            <a:r>
              <a:rPr dirty="0">
                <a:solidFill>
                  <a:schemeClr val="accent1"/>
                </a:solidFill>
              </a:rPr>
              <a:t>.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751244" y="1398266"/>
            <a:ext cx="8407746" cy="342901"/>
            <a:chOff x="1866900" y="1848943"/>
            <a:chExt cx="8407746" cy="342901"/>
          </a:xfrm>
        </p:grpSpPr>
        <p:sp>
          <p:nvSpPr>
            <p:cNvPr id="27" name="Shape 657"/>
            <p:cNvSpPr/>
            <p:nvPr/>
          </p:nvSpPr>
          <p:spPr>
            <a:xfrm>
              <a:off x="1866900" y="2020393"/>
              <a:ext cx="8407746" cy="1"/>
            </a:xfrm>
            <a:prstGeom prst="line">
              <a:avLst/>
            </a:prstGeom>
            <a:ln w="6350">
              <a:solidFill>
                <a:srgbClr val="1F1F1F">
                  <a:alpha val="20000"/>
                </a:srgbClr>
              </a:solidFill>
              <a:miter/>
            </a:ln>
          </p:spPr>
          <p:txBody>
            <a:bodyPr lIns="45719" rIns="45719"/>
            <a:lstStyle/>
            <a:p>
              <a:pPr marL="0" marR="0" lvl="0" indent="0" algn="l" defTabSz="91433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Open Sans"/>
                <a:sym typeface="Open Sans"/>
              </a:endParaRPr>
            </a:p>
          </p:txBody>
        </p:sp>
        <p:sp>
          <p:nvSpPr>
            <p:cNvPr id="29" name="Shape 658"/>
            <p:cNvSpPr/>
            <p:nvPr/>
          </p:nvSpPr>
          <p:spPr>
            <a:xfrm>
              <a:off x="1873572" y="1848943"/>
              <a:ext cx="0" cy="342901"/>
            </a:xfrm>
            <a:prstGeom prst="line">
              <a:avLst/>
            </a:prstGeom>
            <a:ln w="6350">
              <a:solidFill>
                <a:srgbClr val="1F1F1F">
                  <a:alpha val="20000"/>
                </a:srgbClr>
              </a:solidFill>
              <a:miter/>
            </a:ln>
          </p:spPr>
          <p:txBody>
            <a:bodyPr lIns="45719" rIns="45719"/>
            <a:lstStyle/>
            <a:p>
              <a:pPr marL="0" marR="0" lvl="0" indent="0" algn="l" defTabSz="91433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Open Sans"/>
                <a:sym typeface="Open Sans"/>
              </a:endParaRPr>
            </a:p>
          </p:txBody>
        </p:sp>
        <p:sp>
          <p:nvSpPr>
            <p:cNvPr id="30" name="Shape 662"/>
            <p:cNvSpPr/>
            <p:nvPr/>
          </p:nvSpPr>
          <p:spPr>
            <a:xfrm>
              <a:off x="5112095" y="1848943"/>
              <a:ext cx="1" cy="342901"/>
            </a:xfrm>
            <a:prstGeom prst="line">
              <a:avLst/>
            </a:prstGeom>
            <a:ln w="6350">
              <a:solidFill>
                <a:srgbClr val="1F1F1F">
                  <a:alpha val="20000"/>
                </a:srgbClr>
              </a:solidFill>
              <a:miter/>
            </a:ln>
          </p:spPr>
          <p:txBody>
            <a:bodyPr lIns="45719" rIns="45719"/>
            <a:lstStyle/>
            <a:p>
              <a:pPr marL="0" marR="0" lvl="0" indent="0" algn="l" defTabSz="91433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Open Sans"/>
                <a:sym typeface="Open Sans"/>
              </a:endParaRPr>
            </a:p>
          </p:txBody>
        </p:sp>
        <p:sp>
          <p:nvSpPr>
            <p:cNvPr id="31" name="Shape 666"/>
            <p:cNvSpPr/>
            <p:nvPr/>
          </p:nvSpPr>
          <p:spPr>
            <a:xfrm>
              <a:off x="9039174" y="1848943"/>
              <a:ext cx="1" cy="342901"/>
            </a:xfrm>
            <a:prstGeom prst="line">
              <a:avLst/>
            </a:prstGeom>
            <a:ln w="6350">
              <a:solidFill>
                <a:srgbClr val="1F1F1F">
                  <a:alpha val="20000"/>
                </a:srgbClr>
              </a:solidFill>
              <a:miter/>
            </a:ln>
          </p:spPr>
          <p:txBody>
            <a:bodyPr lIns="45719" rIns="45719"/>
            <a:lstStyle/>
            <a:p>
              <a:pPr marL="0" marR="0" lvl="0" indent="0" algn="l" defTabSz="91433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Open Sans"/>
                <a:sym typeface="Open Sans"/>
              </a:endParaRPr>
            </a:p>
          </p:txBody>
        </p:sp>
      </p:grpSp>
      <p:sp>
        <p:nvSpPr>
          <p:cNvPr id="40" name="Content Placeholder 2"/>
          <p:cNvSpPr txBox="1">
            <a:spLocks/>
          </p:cNvSpPr>
          <p:nvPr/>
        </p:nvSpPr>
        <p:spPr>
          <a:xfrm>
            <a:off x="1648047" y="1741167"/>
            <a:ext cx="7141026" cy="4621084"/>
          </a:xfrm>
          <a:prstGeom prst="rect">
            <a:avLst/>
          </a:prstGeom>
        </p:spPr>
        <p:txBody>
          <a:bodyPr/>
          <a:lstStyle>
            <a:lvl1pPr marL="0" marR="0" indent="0" algn="l" defTabSz="914318" rtl="0" latinLnBrk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1F1F1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0" algn="l" defTabSz="914318" rtl="0" latinLnBrk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1F1F1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l" defTabSz="914318" rtl="0" latinLnBrk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1F1F1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l" defTabSz="914318" rtl="0" latinLnBrk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1F1F1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l" defTabSz="914318" rtl="0" latinLnBrk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1F1F1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2641362" marR="0" indent="-355568" algn="l" defTabSz="914318" rtl="0" latinLnBrk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1F1F1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3098522" marR="0" indent="-355568" algn="l" defTabSz="914318" rtl="0" latinLnBrk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1F1F1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3555680" marR="0" indent="-355568" algn="l" defTabSz="914318" rtl="0" latinLnBrk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1F1F1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4012838" marR="0" indent="-355568" algn="l" defTabSz="914318" rtl="0" latinLnBrk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1F1F1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marR="0" lvl="0" indent="0" algn="l" defTabSz="914318" rtl="0" eaLnBrk="0" fontAlgn="auto" latinLnBrk="0" hangingPunct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EB3A03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-6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Ubuntu" panose="020B0504030602030204" pitchFamily="34" charset="0"/>
                <a:sym typeface="Open Sans"/>
              </a:rPr>
              <a:t>Business and IT Qualifications</a:t>
            </a:r>
          </a:p>
          <a:p>
            <a:pPr marL="357188" marR="0" lvl="1" indent="-234950" algn="l" defTabSz="914318" rtl="0" eaLnBrk="0" fontAlgn="auto" latinLnBrk="0" hangingPunct="0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buClr>
                <a:srgbClr val="EB3A0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0" cap="none" spc="-6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Ubuntu" panose="020B0504030602030204" pitchFamily="34" charset="0"/>
                <a:sym typeface="Open Sans"/>
              </a:rPr>
              <a:t>AXELOS Best Management Practice </a:t>
            </a:r>
            <a:br>
              <a:rPr kumimoji="0" lang="en-US" sz="1600" b="1" i="0" u="none" strike="noStrike" kern="0" cap="none" spc="-6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Ubuntu" panose="020B0504030602030204" pitchFamily="34" charset="0"/>
                <a:sym typeface="Open Sans"/>
              </a:rPr>
            </a:br>
            <a:r>
              <a:rPr kumimoji="0" lang="en-US" sz="1600" b="0" i="0" u="none" strike="noStrike" kern="0" cap="none" spc="-6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Ubuntu" panose="020B0504030602030204" pitchFamily="34" charset="0"/>
                <a:sym typeface="Open Sans"/>
              </a:rPr>
              <a:t>(ITIL, PRINCE2, MSP, </a:t>
            </a:r>
            <a:r>
              <a:rPr kumimoji="0" lang="en-US" sz="1600" b="0" i="0" u="none" strike="noStrike" kern="0" cap="none" spc="-60" normalizeH="0" baseline="0" noProof="0" dirty="0" err="1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Ubuntu" panose="020B0504030602030204" pitchFamily="34" charset="0"/>
                <a:sym typeface="Open Sans"/>
              </a:rPr>
              <a:t>MoV</a:t>
            </a:r>
            <a:r>
              <a:rPr kumimoji="0" lang="en-US" sz="1600" b="0" i="0" u="none" strike="noStrike" kern="0" cap="none" spc="-6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Ubuntu" panose="020B0504030602030204" pitchFamily="34" charset="0"/>
                <a:sym typeface="Open Sans"/>
              </a:rPr>
              <a:t>, </a:t>
            </a:r>
            <a:r>
              <a:rPr kumimoji="0" lang="en-US" sz="1600" b="0" i="0" u="none" strike="noStrike" kern="0" cap="none" spc="-60" normalizeH="0" baseline="0" noProof="0" dirty="0" err="1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Ubuntu" panose="020B0504030602030204" pitchFamily="34" charset="0"/>
                <a:sym typeface="Open Sans"/>
              </a:rPr>
              <a:t>MoR</a:t>
            </a:r>
            <a:r>
              <a:rPr kumimoji="0" lang="en-US" sz="1600" b="0" i="0" u="none" strike="noStrike" kern="0" cap="none" spc="-6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Ubuntu" panose="020B0504030602030204" pitchFamily="34" charset="0"/>
                <a:sym typeface="Open Sans"/>
              </a:rPr>
              <a:t>, P3O, RESILIA)</a:t>
            </a:r>
            <a:r>
              <a:rPr kumimoji="0" lang="en-US" sz="1600" b="1" i="0" u="none" strike="noStrike" kern="0" cap="none" spc="-6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Ubuntu" panose="020B0504030602030204" pitchFamily="34" charset="0"/>
                <a:sym typeface="Open Sans"/>
              </a:rPr>
              <a:t> </a:t>
            </a:r>
          </a:p>
          <a:p>
            <a:pPr marL="357188" marR="0" lvl="1" indent="-234950" algn="l" defTabSz="914318" rtl="0" eaLnBrk="0" fontAlgn="auto" latinLnBrk="0" hangingPunct="0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buClr>
                <a:srgbClr val="EB3A0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0" cap="none" spc="-6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Ubuntu" panose="020B0504030602030204" pitchFamily="34" charset="0"/>
                <a:sym typeface="Open Sans"/>
              </a:rPr>
              <a:t>COBIT  </a:t>
            </a:r>
            <a:r>
              <a:rPr kumimoji="0" lang="en-US" sz="1600" b="0" i="0" u="none" strike="noStrike" kern="0" cap="none" spc="-6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Ubuntu" panose="020B0504030602030204" pitchFamily="34" charset="0"/>
                <a:sym typeface="Open Sans"/>
              </a:rPr>
              <a:t>(ISACA), </a:t>
            </a:r>
            <a:r>
              <a:rPr kumimoji="0" lang="en-US" sz="1600" b="1" i="0" u="none" strike="noStrike" kern="0" cap="none" spc="-6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Ubuntu" panose="020B0504030602030204" pitchFamily="34" charset="0"/>
                <a:sym typeface="Open Sans"/>
              </a:rPr>
              <a:t>DevOps </a:t>
            </a:r>
            <a:r>
              <a:rPr kumimoji="0" lang="en-US" sz="1600" b="0" i="0" u="none" strike="noStrike" kern="0" cap="none" spc="-6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Ubuntu" panose="020B0504030602030204" pitchFamily="34" charset="0"/>
                <a:sym typeface="Open Sans"/>
              </a:rPr>
              <a:t>(Dev Ops Institute), </a:t>
            </a:r>
          </a:p>
          <a:p>
            <a:pPr marL="357188" marR="0" lvl="1" indent="-234950" algn="l" defTabSz="914318" rtl="0" eaLnBrk="0" fontAlgn="auto" latinLnBrk="0" hangingPunct="0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buClr>
                <a:srgbClr val="EB3A0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0" cap="none" spc="-6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Ubuntu" panose="020B0504030602030204" pitchFamily="34" charset="0"/>
                <a:sym typeface="Open Sans"/>
              </a:rPr>
              <a:t>DMI </a:t>
            </a:r>
            <a:r>
              <a:rPr kumimoji="0" lang="en-US" sz="1600" b="0" i="0" u="none" strike="noStrike" kern="0" cap="none" spc="-6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Ubuntu" panose="020B0504030602030204" pitchFamily="34" charset="0"/>
                <a:sym typeface="Open Sans"/>
              </a:rPr>
              <a:t>(Digital Marketing Institute)</a:t>
            </a:r>
          </a:p>
          <a:p>
            <a:pPr marL="357188" marR="0" lvl="1" indent="-234950" algn="l" defTabSz="914318" rtl="0" eaLnBrk="0" fontAlgn="auto" latinLnBrk="0" hangingPunct="0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buClr>
                <a:srgbClr val="EB3A0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0" cap="none" spc="-6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Ubuntu" panose="020B0504030602030204" pitchFamily="34" charset="0"/>
                <a:sym typeface="Open Sans"/>
              </a:rPr>
              <a:t>Lean IT </a:t>
            </a:r>
            <a:r>
              <a:rPr kumimoji="0" lang="en-US" sz="1600" b="0" i="0" u="none" strike="noStrike" kern="0" cap="none" spc="-6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Ubuntu" panose="020B0504030602030204" pitchFamily="34" charset="0"/>
                <a:sym typeface="Open Sans"/>
              </a:rPr>
              <a:t>(Lean IT Association)</a:t>
            </a:r>
          </a:p>
          <a:p>
            <a:pPr marL="357188" marR="0" lvl="1" indent="-234950" algn="l" defTabSz="914318" rtl="0" eaLnBrk="0" fontAlgn="auto" latinLnBrk="0" hangingPunct="0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buClr>
                <a:srgbClr val="EB3A0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0" cap="none" spc="-6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Ubuntu" panose="020B0504030602030204" pitchFamily="34" charset="0"/>
                <a:sym typeface="Open Sans"/>
              </a:rPr>
              <a:t>Lean Six Sigma </a:t>
            </a:r>
            <a:r>
              <a:rPr kumimoji="0" lang="en-US" sz="1600" b="0" i="0" u="none" strike="noStrike" kern="0" cap="none" spc="-6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Ubuntu" panose="020B0504030602030204" pitchFamily="34" charset="0"/>
                <a:sym typeface="Open Sans"/>
              </a:rPr>
              <a:t>(IASSC)</a:t>
            </a:r>
          </a:p>
          <a:p>
            <a:pPr marL="357188" marR="0" lvl="1" indent="-234950" algn="l" defTabSz="914318" rtl="0" eaLnBrk="0" fontAlgn="auto" latinLnBrk="0" hangingPunct="0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buClr>
                <a:srgbClr val="EB3A0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0" cap="none" spc="-6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Ubuntu" panose="020B0504030602030204" pitchFamily="34" charset="0"/>
                <a:sym typeface="Open Sans"/>
              </a:rPr>
              <a:t>ECDL/ICDL </a:t>
            </a:r>
            <a:r>
              <a:rPr kumimoji="0" lang="en-US" sz="1600" b="0" i="0" u="none" strike="noStrike" kern="0" cap="none" spc="-6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Ubuntu" panose="020B0504030602030204" pitchFamily="34" charset="0"/>
                <a:sym typeface="Open Sans"/>
              </a:rPr>
              <a:t>(ECDL Foundation), </a:t>
            </a:r>
          </a:p>
          <a:p>
            <a:pPr marL="357188" marR="0" lvl="1" indent="-234950" algn="l" defTabSz="914318" rtl="0" eaLnBrk="0" fontAlgn="auto" latinLnBrk="0" hangingPunct="0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buClr>
                <a:srgbClr val="EB3A0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0" cap="none" spc="-6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Ubuntu" panose="020B0504030602030204" pitchFamily="34" charset="0"/>
                <a:sym typeface="Open Sans"/>
              </a:rPr>
              <a:t>Quality Software Developer </a:t>
            </a:r>
            <a:r>
              <a:rPr kumimoji="0" lang="en-US" sz="1600" b="0" i="0" u="none" strike="noStrike" kern="0" cap="none" spc="-6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Ubuntu" panose="020B0504030602030204" pitchFamily="34" charset="0"/>
                <a:sym typeface="Open Sans"/>
              </a:rPr>
              <a:t>(</a:t>
            </a:r>
            <a:r>
              <a:rPr kumimoji="0" lang="en-US" sz="1600" b="0" i="0" u="none" strike="noStrike" kern="0" cap="none" spc="-60" normalizeH="0" baseline="0" noProof="0" dirty="0" err="1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Ubuntu" panose="020B0504030602030204" pitchFamily="34" charset="0"/>
                <a:sym typeface="Open Sans"/>
              </a:rPr>
              <a:t>PeopleCert</a:t>
            </a:r>
            <a:r>
              <a:rPr kumimoji="0" lang="en-US" sz="1600" b="0" i="0" u="none" strike="noStrike" kern="0" cap="none" spc="-6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Ubuntu" panose="020B0504030602030204" pitchFamily="34" charset="0"/>
                <a:sym typeface="Open Sans"/>
              </a:rPr>
              <a:t>  and SIG)</a:t>
            </a:r>
          </a:p>
          <a:p>
            <a:pPr marL="357188" marR="0" lvl="1" indent="-234950" algn="l" defTabSz="914318" rtl="0" eaLnBrk="0" fontAlgn="auto" latinLnBrk="0" hangingPunct="0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buClr>
                <a:srgbClr val="EB3A0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0" cap="none" spc="-6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Ubuntu" panose="020B0504030602030204" pitchFamily="34" charset="0"/>
                <a:sym typeface="Open Sans"/>
              </a:rPr>
              <a:t>Professional </a:t>
            </a:r>
            <a:r>
              <a:rPr kumimoji="0" lang="en-US" sz="1600" b="1" i="0" u="none" strike="noStrike" kern="0" cap="none" spc="-60" normalizeH="0" baseline="0" noProof="0" dirty="0" err="1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Ubuntu" panose="020B0504030602030204" pitchFamily="34" charset="0"/>
                <a:sym typeface="Open Sans"/>
              </a:rPr>
              <a:t>Valuers</a:t>
            </a:r>
            <a:r>
              <a:rPr kumimoji="0" lang="en-US" sz="1600" b="1" i="0" u="none" strike="noStrike" kern="0" cap="none" spc="-6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Ubuntu" panose="020B0504030602030204" pitchFamily="34" charset="0"/>
                <a:sym typeface="Open Sans"/>
              </a:rPr>
              <a:t> (</a:t>
            </a:r>
            <a:r>
              <a:rPr kumimoji="0" lang="en-US" sz="1600" b="0" i="0" u="none" strike="noStrike" kern="0" cap="none" spc="-6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Ubuntu" panose="020B0504030602030204" pitchFamily="34" charset="0"/>
                <a:sym typeface="Open Sans"/>
              </a:rPr>
              <a:t>Appraisers)</a:t>
            </a:r>
          </a:p>
          <a:p>
            <a:pPr marL="357188" marR="0" lvl="1" indent="-234950" algn="l" defTabSz="914318" rtl="0" eaLnBrk="0" fontAlgn="auto" latinLnBrk="0" hangingPunct="0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buClr>
                <a:srgbClr val="EB3A0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0" cap="none" spc="-6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Ubuntu" panose="020B0504030602030204" pitchFamily="34" charset="0"/>
                <a:sym typeface="Open Sans"/>
              </a:rPr>
              <a:t>Greek Capital Commission, Tourism Professionals</a:t>
            </a:r>
          </a:p>
          <a:p>
            <a:pPr marL="357188" marR="0" lvl="1" indent="-234950" algn="l" defTabSz="914318" rtl="0" eaLnBrk="0" fontAlgn="auto" latinLnBrk="0" hangingPunct="0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buClr>
                <a:srgbClr val="EB3A0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0" cap="none" spc="-6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Ubuntu" panose="020B0504030602030204" pitchFamily="34" charset="0"/>
                <a:sym typeface="Open Sans"/>
              </a:rPr>
              <a:t>Management Systems Professionals </a:t>
            </a:r>
            <a:endParaRPr kumimoji="0" lang="en-US" sz="1600" b="0" i="0" u="none" strike="noStrike" kern="0" cap="none" spc="-6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Ubuntu" panose="020B0504030602030204" pitchFamily="34" charset="0"/>
              <a:sym typeface="Open Sans"/>
            </a:endParaRPr>
          </a:p>
          <a:p>
            <a:pPr marL="357188" marR="0" lvl="1" indent="-234950" algn="l" defTabSz="914318" rtl="0" eaLnBrk="0" fontAlgn="auto" latinLnBrk="0" hangingPunct="0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buClr>
                <a:srgbClr val="EB3A0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-6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Ubuntu" panose="020B0504030602030204" pitchFamily="34" charset="0"/>
                <a:sym typeface="Open Sans"/>
              </a:rPr>
              <a:t>Other certificates under development </a:t>
            </a:r>
            <a:endParaRPr kumimoji="0" lang="en-US" sz="1600" b="1" i="0" u="none" strike="noStrike" kern="0" cap="none" spc="-6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Ubuntu" panose="020B0504030602030204" pitchFamily="34" charset="0"/>
              <a:sym typeface="Open Sans"/>
            </a:endParaRPr>
          </a:p>
        </p:txBody>
      </p:sp>
      <p:pic>
        <p:nvPicPr>
          <p:cNvPr id="41" name="Picture 6">
            <a:extLst>
              <a:ext uri="{FF2B5EF4-FFF2-40B4-BE49-F238E27FC236}">
                <a16:creationId xmlns:a16="http://schemas.microsoft.com/office/drawing/2014/main" xmlns="" id="{3F5ECFC6-91C9-4E19-AFD3-F58E37E85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27030" y="2538553"/>
            <a:ext cx="1008000" cy="354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9FED97C9-AE35-4603-A0EC-DA6BEE29F4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585" y="4513997"/>
            <a:ext cx="1008000" cy="31704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01F630A1-575D-401A-8AD5-D902371EE7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214" y="4962173"/>
            <a:ext cx="1008000" cy="111042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4D6B0525-0C1C-45E4-85BB-016DC83380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628" y="4073918"/>
            <a:ext cx="864000" cy="864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9DF5CCFA-7C39-4B43-94F9-264D2DFABB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537" y="1840398"/>
            <a:ext cx="1972103" cy="43321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DBC6D4FC-770B-4A0F-8AAD-F316EE58BB5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005" y="3174967"/>
            <a:ext cx="1008000" cy="49072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32200079-197E-48B9-B31C-316C809B868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351" y="3102807"/>
            <a:ext cx="1008000" cy="1008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62079E96-E8E4-4C99-AD8F-F8A14CD0D08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990" y="5479649"/>
            <a:ext cx="1116000" cy="391964"/>
          </a:xfrm>
          <a:prstGeom prst="rect">
            <a:avLst/>
          </a:prstGeom>
        </p:spPr>
      </p:pic>
      <p:sp>
        <p:nvSpPr>
          <p:cNvPr id="20" name="Shape 58">
            <a:extLst>
              <a:ext uri="{FF2B5EF4-FFF2-40B4-BE49-F238E27FC236}">
                <a16:creationId xmlns:a16="http://schemas.microsoft.com/office/drawing/2014/main" xmlns="" id="{6FE6C60F-BFB2-4F44-8CE6-006AC7B6A779}"/>
              </a:ext>
            </a:extLst>
          </p:cNvPr>
          <p:cNvSpPr/>
          <p:nvPr/>
        </p:nvSpPr>
        <p:spPr>
          <a:xfrm flipH="1">
            <a:off x="985479" y="0"/>
            <a:ext cx="1" cy="6858000"/>
          </a:xfrm>
          <a:prstGeom prst="line">
            <a:avLst/>
          </a:prstGeom>
          <a:ln w="6350">
            <a:solidFill>
              <a:srgbClr val="1F1F1F">
                <a:alpha val="20000"/>
              </a:srgbClr>
            </a:solidFill>
            <a:miter/>
          </a:ln>
        </p:spPr>
        <p:txBody>
          <a:bodyPr lIns="45719" rIns="45719"/>
          <a:lstStyle/>
          <a:p>
            <a:pPr marL="0" marR="0" lvl="0" indent="0" algn="l" defTabSz="9143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Open Sans"/>
              <a:sym typeface="Open Sans"/>
            </a:endParaRPr>
          </a:p>
        </p:txBody>
      </p:sp>
      <p:pic>
        <p:nvPicPr>
          <p:cNvPr id="21" name="PeopleCertLogo.png">
            <a:extLst>
              <a:ext uri="{FF2B5EF4-FFF2-40B4-BE49-F238E27FC236}">
                <a16:creationId xmlns:a16="http://schemas.microsoft.com/office/drawing/2014/main" xmlns="" id="{DAEB0B82-D0D5-4571-A494-C55B976F70D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/>
          </a:blip>
          <a:srcRect l="12987" r="12987" b="37128"/>
          <a:stretch>
            <a:fillRect/>
          </a:stretch>
        </p:blipFill>
        <p:spPr>
          <a:xfrm>
            <a:off x="66178" y="274320"/>
            <a:ext cx="853124" cy="301708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hape 59">
            <a:extLst>
              <a:ext uri="{FF2B5EF4-FFF2-40B4-BE49-F238E27FC236}">
                <a16:creationId xmlns:a16="http://schemas.microsoft.com/office/drawing/2014/main" xmlns="" id="{1F716BFF-1927-44C9-A4DA-D4DA26865D0C}"/>
              </a:ext>
            </a:extLst>
          </p:cNvPr>
          <p:cNvSpPr/>
          <p:nvPr/>
        </p:nvSpPr>
        <p:spPr>
          <a:xfrm flipH="1">
            <a:off x="468886" y="3262747"/>
            <a:ext cx="1" cy="344979"/>
          </a:xfrm>
          <a:prstGeom prst="line">
            <a:avLst/>
          </a:prstGeom>
          <a:ln w="2540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 marL="0" marR="0" lvl="0" indent="0" algn="l" defTabSz="9143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Open Sans"/>
              <a:sym typeface="Open Sans"/>
            </a:endParaRPr>
          </a:p>
        </p:txBody>
      </p:sp>
      <p:sp>
        <p:nvSpPr>
          <p:cNvPr id="23" name="Shape 60">
            <a:extLst>
              <a:ext uri="{FF2B5EF4-FFF2-40B4-BE49-F238E27FC236}">
                <a16:creationId xmlns:a16="http://schemas.microsoft.com/office/drawing/2014/main" xmlns="" id="{5DC4E228-DD9E-420A-9DF6-48CA5B170923}"/>
              </a:ext>
            </a:extLst>
          </p:cNvPr>
          <p:cNvSpPr/>
          <p:nvPr/>
        </p:nvSpPr>
        <p:spPr>
          <a:xfrm flipH="1">
            <a:off x="516592" y="3262747"/>
            <a:ext cx="1" cy="344979"/>
          </a:xfrm>
          <a:prstGeom prst="line">
            <a:avLst/>
          </a:prstGeom>
          <a:ln w="2540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 marL="0" marR="0" lvl="0" indent="0" algn="l" defTabSz="9143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Open Sans"/>
              <a:sym typeface="Open San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9241F0FA-BE6F-426F-A92F-434DDAA40BF9}"/>
              </a:ext>
            </a:extLst>
          </p:cNvPr>
          <p:cNvSpPr/>
          <p:nvPr/>
        </p:nvSpPr>
        <p:spPr>
          <a:xfrm>
            <a:off x="1341" y="0"/>
            <a:ext cx="985480" cy="6858000"/>
          </a:xfrm>
          <a:prstGeom prst="rect">
            <a:avLst/>
          </a:prstGeom>
          <a:solidFill>
            <a:srgbClr val="FF3200"/>
          </a:solidFill>
          <a:ln w="12700" cap="flat">
            <a:solidFill>
              <a:srgbClr val="FF32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3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1F1F1F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8" name="PeopleCertLogo.png">
            <a:extLst>
              <a:ext uri="{FF2B5EF4-FFF2-40B4-BE49-F238E27FC236}">
                <a16:creationId xmlns:a16="http://schemas.microsoft.com/office/drawing/2014/main" xmlns="" id="{02739F6B-E748-4C19-A3E0-3727DB5E09D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17"/>
          <a:stretch/>
        </p:blipFill>
        <p:spPr>
          <a:xfrm>
            <a:off x="86682" y="429101"/>
            <a:ext cx="812116" cy="19002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614173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anguage Qualifications…"/>
          <p:cNvSpPr txBox="1">
            <a:spLocks/>
          </p:cNvSpPr>
          <p:nvPr/>
        </p:nvSpPr>
        <p:spPr>
          <a:xfrm>
            <a:off x="1744572" y="1557725"/>
            <a:ext cx="4008310" cy="689844"/>
          </a:xfrm>
          <a:prstGeom prst="rect">
            <a:avLst/>
          </a:prstGeom>
        </p:spPr>
        <p:txBody>
          <a:bodyPr/>
          <a:lstStyle>
            <a:lvl1pPr marL="0" marR="0" indent="0" algn="l" defTabSz="914318" rtl="0" latinLnBrk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1F1F1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0" algn="l" defTabSz="914318" rtl="0" latinLnBrk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1F1F1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l" defTabSz="914318" rtl="0" latinLnBrk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1F1F1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l" defTabSz="914318" rtl="0" latinLnBrk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1F1F1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l" defTabSz="914318" rtl="0" latinLnBrk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1F1F1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2641362" marR="0" indent="-355568" algn="l" defTabSz="914318" rtl="0" latinLnBrk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1F1F1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3098522" marR="0" indent="-355568" algn="l" defTabSz="914318" rtl="0" latinLnBrk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1F1F1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3555680" marR="0" indent="-355568" algn="l" defTabSz="914318" rtl="0" latinLnBrk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1F1F1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4012838" marR="0" indent="-355568" algn="l" defTabSz="914318" rtl="0" latinLnBrk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1F1F1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algn="just" defTabSz="457200" hangingPunct="1">
              <a:lnSpc>
                <a:spcPct val="220000"/>
              </a:lnSpc>
              <a:spcBef>
                <a:spcPts val="0"/>
              </a:spcBef>
              <a:defRPr sz="2200" b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pPr>
            <a:r>
              <a:rPr lang="en-US" sz="2200" b="1" dirty="0">
                <a:solidFill>
                  <a:srgbClr val="000000"/>
                </a:solidFill>
                <a:latin typeface="Ubuntu"/>
                <a:sym typeface="Ubuntu"/>
              </a:rPr>
              <a:t>Language Qualifications</a:t>
            </a:r>
            <a:endParaRPr lang="en-US" sz="2200" b="1" dirty="0">
              <a:solidFill>
                <a:srgbClr val="000000"/>
              </a:solidFill>
              <a:latin typeface="Ubuntu"/>
              <a:sym typeface="Ubuntu Light"/>
            </a:endParaRPr>
          </a:p>
        </p:txBody>
      </p:sp>
      <p:sp>
        <p:nvSpPr>
          <p:cNvPr id="24" name="Shape 655"/>
          <p:cNvSpPr>
            <a:spLocks noGrp="1"/>
          </p:cNvSpPr>
          <p:nvPr>
            <p:ph type="title"/>
          </p:nvPr>
        </p:nvSpPr>
        <p:spPr>
          <a:xfrm>
            <a:off x="1744572" y="571120"/>
            <a:ext cx="7863296" cy="102426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r>
              <a:t>Comprehensive Portfolio </a:t>
            </a:r>
          </a:p>
          <a:p>
            <a:pPr>
              <a:defRPr spc="-172">
                <a:latin typeface="Ubuntu"/>
                <a:ea typeface="Ubuntu"/>
                <a:cs typeface="Ubuntu"/>
                <a:sym typeface="Ubuntu"/>
              </a:defRPr>
            </a:pPr>
            <a:r>
              <a:rPr>
                <a:solidFill>
                  <a:schemeClr val="accent1"/>
                </a:solidFill>
              </a:rPr>
              <a:t>500+</a:t>
            </a:r>
            <a:r>
              <a:t> </a:t>
            </a:r>
            <a:r>
              <a:rPr lang="en-US"/>
              <a:t>Qualifications</a:t>
            </a:r>
            <a:r>
              <a:t> </a:t>
            </a:r>
            <a:r>
              <a:rPr lang="en-US"/>
              <a:t>&amp;</a:t>
            </a:r>
            <a:r>
              <a:t> </a:t>
            </a:r>
            <a:r>
              <a:rPr>
                <a:solidFill>
                  <a:schemeClr val="tx1"/>
                </a:solidFill>
              </a:rPr>
              <a:t>Growing</a:t>
            </a:r>
            <a:r>
              <a:rPr>
                <a:solidFill>
                  <a:schemeClr val="accent1"/>
                </a:solidFill>
              </a:rPr>
              <a:t>.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751244" y="1398266"/>
            <a:ext cx="8407746" cy="342901"/>
            <a:chOff x="1866900" y="1848943"/>
            <a:chExt cx="8407746" cy="342901"/>
          </a:xfrm>
        </p:grpSpPr>
        <p:sp>
          <p:nvSpPr>
            <p:cNvPr id="27" name="Shape 657"/>
            <p:cNvSpPr/>
            <p:nvPr/>
          </p:nvSpPr>
          <p:spPr>
            <a:xfrm>
              <a:off x="1866900" y="2020393"/>
              <a:ext cx="8407746" cy="1"/>
            </a:xfrm>
            <a:prstGeom prst="line">
              <a:avLst/>
            </a:prstGeom>
            <a:ln w="6350">
              <a:solidFill>
                <a:srgbClr val="1F1F1F">
                  <a:alpha val="20000"/>
                </a:srgbClr>
              </a:solidFill>
              <a:miter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29" name="Shape 658"/>
            <p:cNvSpPr/>
            <p:nvPr/>
          </p:nvSpPr>
          <p:spPr>
            <a:xfrm>
              <a:off x="1873572" y="1848943"/>
              <a:ext cx="0" cy="342901"/>
            </a:xfrm>
            <a:prstGeom prst="line">
              <a:avLst/>
            </a:prstGeom>
            <a:ln w="6350">
              <a:solidFill>
                <a:srgbClr val="1F1F1F">
                  <a:alpha val="20000"/>
                </a:srgbClr>
              </a:solidFill>
              <a:miter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30" name="Shape 662"/>
            <p:cNvSpPr/>
            <p:nvPr/>
          </p:nvSpPr>
          <p:spPr>
            <a:xfrm>
              <a:off x="5112095" y="1848943"/>
              <a:ext cx="1" cy="342901"/>
            </a:xfrm>
            <a:prstGeom prst="line">
              <a:avLst/>
            </a:prstGeom>
            <a:ln w="6350">
              <a:solidFill>
                <a:srgbClr val="1F1F1F">
                  <a:alpha val="20000"/>
                </a:srgbClr>
              </a:solidFill>
              <a:miter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31" name="Shape 666"/>
            <p:cNvSpPr/>
            <p:nvPr/>
          </p:nvSpPr>
          <p:spPr>
            <a:xfrm>
              <a:off x="9039174" y="1848943"/>
              <a:ext cx="1" cy="342901"/>
            </a:xfrm>
            <a:prstGeom prst="line">
              <a:avLst/>
            </a:prstGeom>
            <a:ln w="6350">
              <a:solidFill>
                <a:srgbClr val="1F1F1F">
                  <a:alpha val="20000"/>
                </a:srgbClr>
              </a:solidFill>
              <a:miter/>
            </a:ln>
          </p:spPr>
          <p:txBody>
            <a:bodyPr lIns="45719" rIns="45719"/>
            <a:lstStyle/>
            <a:p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4939E00-BA06-4DF3-B99A-7723C0E65205}"/>
              </a:ext>
            </a:extLst>
          </p:cNvPr>
          <p:cNvGrpSpPr/>
          <p:nvPr/>
        </p:nvGrpSpPr>
        <p:grpSpPr>
          <a:xfrm>
            <a:off x="1950870" y="2568313"/>
            <a:ext cx="8632684" cy="3694035"/>
            <a:chOff x="1950870" y="2841532"/>
            <a:chExt cx="8632684" cy="3694035"/>
          </a:xfrm>
        </p:grpSpPr>
        <p:grpSp>
          <p:nvGrpSpPr>
            <p:cNvPr id="10" name="Group 9"/>
            <p:cNvGrpSpPr/>
            <p:nvPr/>
          </p:nvGrpSpPr>
          <p:grpSpPr>
            <a:xfrm>
              <a:off x="1950870" y="2841532"/>
              <a:ext cx="8632684" cy="3694035"/>
              <a:chOff x="1922487" y="2755994"/>
              <a:chExt cx="8632684" cy="3694035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2910908" y="2774494"/>
                <a:ext cx="7644263" cy="32701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914400" algn="just" defTabSz="457200" hangingPunct="1">
                  <a:buClr>
                    <a:srgbClr val="FF3200"/>
                  </a:buClr>
                  <a:defRPr sz="1800">
                    <a:solidFill>
                      <a:srgbClr val="000000"/>
                    </a:solidFill>
                    <a:latin typeface="Ubuntu Light"/>
                    <a:ea typeface="Ubuntu Light"/>
                    <a:cs typeface="Ubuntu Light"/>
                    <a:sym typeface="Ubuntu Light"/>
                  </a:defRPr>
                </a:pPr>
                <a:r>
                  <a:rPr lang="en-US" sz="1600" b="1" dirty="0">
                    <a:latin typeface="Ubuntu" panose="020B0504030602030204" pitchFamily="34" charset="0"/>
                  </a:rPr>
                  <a:t>ENGLISH</a:t>
                </a:r>
              </a:p>
              <a:p>
                <a:pPr marL="1079500" algn="just" defTabSz="457200" hangingPunct="1">
                  <a:spcBef>
                    <a:spcPts val="300"/>
                  </a:spcBef>
                  <a:defRPr sz="1800">
                    <a:solidFill>
                      <a:srgbClr val="000000"/>
                    </a:solidFill>
                    <a:latin typeface="Ubuntu Light"/>
                    <a:ea typeface="Ubuntu Light"/>
                    <a:cs typeface="Ubuntu Light"/>
                    <a:sym typeface="Ubuntu Light"/>
                  </a:defRPr>
                </a:pPr>
                <a:r>
                  <a:rPr lang="en-US" sz="1600" dirty="0" err="1">
                    <a:latin typeface="Ubuntu" panose="020B0504030602030204" pitchFamily="34" charset="0"/>
                    <a:ea typeface="Ubuntu" charset="0"/>
                    <a:cs typeface="Ubuntu" charset="0"/>
                  </a:rPr>
                  <a:t>LanguageCert</a:t>
                </a:r>
                <a:r>
                  <a:rPr lang="en-US" sz="1600" dirty="0">
                    <a:latin typeface="Ubuntu" panose="020B0504030602030204" pitchFamily="34" charset="0"/>
                    <a:ea typeface="Ubuntu" charset="0"/>
                    <a:cs typeface="Ubuntu" charset="0"/>
                  </a:rPr>
                  <a:t> International ESOL </a:t>
                </a:r>
              </a:p>
              <a:p>
                <a:pPr marL="1079500" algn="just" defTabSz="457200" hangingPunct="1">
                  <a:spcBef>
                    <a:spcPts val="300"/>
                  </a:spcBef>
                  <a:defRPr sz="1800">
                    <a:solidFill>
                      <a:srgbClr val="000000"/>
                    </a:solidFill>
                    <a:latin typeface="Ubuntu Light"/>
                    <a:ea typeface="Ubuntu Light"/>
                    <a:cs typeface="Ubuntu Light"/>
                    <a:sym typeface="Ubuntu Light"/>
                  </a:defRPr>
                </a:pPr>
                <a:r>
                  <a:rPr lang="en-US" sz="1600" dirty="0" err="1">
                    <a:solidFill>
                      <a:srgbClr val="000000"/>
                    </a:solidFill>
                    <a:latin typeface="Ubuntu" panose="020B0504030602030204" pitchFamily="34" charset="0"/>
                    <a:ea typeface="Ubuntu" charset="0"/>
                    <a:cs typeface="Ubuntu" charset="0"/>
                    <a:sym typeface="Ubuntu Medium"/>
                  </a:rPr>
                  <a:t>LanguageCert</a:t>
                </a:r>
                <a:r>
                  <a:rPr lang="en-US" sz="1600" dirty="0">
                    <a:solidFill>
                      <a:srgbClr val="000000"/>
                    </a:solidFill>
                    <a:latin typeface="Ubuntu" panose="020B0504030602030204" pitchFamily="34" charset="0"/>
                    <a:ea typeface="Ubuntu" charset="0"/>
                    <a:cs typeface="Ubuntu" charset="0"/>
                    <a:sym typeface="Ubuntu Medium"/>
                  </a:rPr>
                  <a:t> Young Learners ESOL </a:t>
                </a:r>
              </a:p>
              <a:p>
                <a:pPr marL="1079500" algn="just" defTabSz="457200" hangingPunct="1">
                  <a:spcBef>
                    <a:spcPts val="300"/>
                  </a:spcBef>
                  <a:defRPr sz="1800">
                    <a:solidFill>
                      <a:srgbClr val="000000"/>
                    </a:solidFill>
                    <a:latin typeface="Ubuntu Light"/>
                    <a:ea typeface="Ubuntu Light"/>
                    <a:cs typeface="Ubuntu Light"/>
                    <a:sym typeface="Ubuntu Light"/>
                  </a:defRPr>
                </a:pPr>
                <a:endParaRPr lang="en-US" sz="1600" dirty="0">
                  <a:solidFill>
                    <a:srgbClr val="000000"/>
                  </a:solidFill>
                  <a:latin typeface="Ubuntu" panose="020B0504030602030204" pitchFamily="34" charset="0"/>
                  <a:sym typeface="Ubuntu Medium"/>
                </a:endParaRPr>
              </a:p>
              <a:p>
                <a:pPr marL="898525" algn="just" defTabSz="457200" hangingPunct="1">
                  <a:spcBef>
                    <a:spcPts val="300"/>
                  </a:spcBef>
                  <a:defRPr sz="1800">
                    <a:solidFill>
                      <a:srgbClr val="000000"/>
                    </a:solidFill>
                    <a:latin typeface="Ubuntu Light"/>
                    <a:ea typeface="Ubuntu Light"/>
                    <a:cs typeface="Ubuntu Light"/>
                    <a:sym typeface="Ubuntu Light"/>
                  </a:defRPr>
                </a:pPr>
                <a:r>
                  <a:rPr lang="en-US" sz="1600" b="1" dirty="0">
                    <a:solidFill>
                      <a:srgbClr val="000000"/>
                    </a:solidFill>
                    <a:latin typeface="Ubuntu" panose="020B0504030602030204" pitchFamily="34" charset="0"/>
                    <a:sym typeface="Ubuntu Medium"/>
                  </a:rPr>
                  <a:t>SPANISH</a:t>
                </a:r>
              </a:p>
              <a:p>
                <a:pPr marL="1079500" algn="just" defTabSz="457200" hangingPunct="1">
                  <a:spcBef>
                    <a:spcPts val="300"/>
                  </a:spcBef>
                  <a:defRPr sz="1800">
                    <a:solidFill>
                      <a:srgbClr val="000000"/>
                    </a:solidFill>
                    <a:latin typeface="Ubuntu Light"/>
                    <a:ea typeface="Ubuntu Light"/>
                    <a:cs typeface="Ubuntu Light"/>
                    <a:sym typeface="Ubuntu Light"/>
                  </a:defRPr>
                </a:pPr>
                <a:r>
                  <a:rPr lang="en-US" sz="1600" dirty="0" err="1">
                    <a:solidFill>
                      <a:srgbClr val="000000"/>
                    </a:solidFill>
                    <a:latin typeface="Ubuntu" panose="020B0504030602030204" pitchFamily="34" charset="0"/>
                    <a:ea typeface="Ubuntu" charset="0"/>
                    <a:cs typeface="Ubuntu" charset="0"/>
                    <a:sym typeface="Ubuntu Medium"/>
                  </a:rPr>
                  <a:t>LanguageCert</a:t>
                </a:r>
                <a:r>
                  <a:rPr lang="en-US" sz="1600" dirty="0">
                    <a:solidFill>
                      <a:srgbClr val="000000"/>
                    </a:solidFill>
                    <a:latin typeface="Ubuntu" panose="020B0504030602030204" pitchFamily="34" charset="0"/>
                    <a:ea typeface="Ubuntu" charset="0"/>
                    <a:cs typeface="Ubuntu" charset="0"/>
                    <a:sym typeface="Ubuntu Medium"/>
                  </a:rPr>
                  <a:t> USAL </a:t>
                </a:r>
                <a:r>
                  <a:rPr lang="en-US" sz="1600" dirty="0" err="1">
                    <a:solidFill>
                      <a:srgbClr val="000000"/>
                    </a:solidFill>
                    <a:latin typeface="Ubuntu" panose="020B0504030602030204" pitchFamily="34" charset="0"/>
                    <a:ea typeface="Ubuntu" charset="0"/>
                    <a:cs typeface="Ubuntu" charset="0"/>
                    <a:sym typeface="Ubuntu Medium"/>
                  </a:rPr>
                  <a:t>esPro</a:t>
                </a:r>
                <a:endParaRPr lang="en-US" sz="1600" dirty="0">
                  <a:solidFill>
                    <a:srgbClr val="000000"/>
                  </a:solidFill>
                  <a:latin typeface="Ubuntu" panose="020B0504030602030204" pitchFamily="34" charset="0"/>
                  <a:ea typeface="Ubuntu Light"/>
                  <a:cs typeface="Ubuntu Light"/>
                  <a:sym typeface="Ubuntu Medium"/>
                </a:endParaRPr>
              </a:p>
              <a:p>
                <a:pPr marL="898525" algn="just" defTabSz="457200">
                  <a:spcBef>
                    <a:spcPts val="300"/>
                  </a:spcBef>
                  <a:defRPr sz="1800">
                    <a:solidFill>
                      <a:srgbClr val="000000"/>
                    </a:solidFill>
                    <a:latin typeface="Ubuntu Light"/>
                    <a:ea typeface="Ubuntu Light"/>
                    <a:cs typeface="Ubuntu Light"/>
                    <a:sym typeface="Ubuntu Light"/>
                  </a:defRPr>
                </a:pPr>
                <a:endParaRPr lang="en-US" sz="1600" dirty="0">
                  <a:solidFill>
                    <a:srgbClr val="FF3300"/>
                  </a:solidFill>
                  <a:latin typeface="Ubuntu" panose="020B0504030602030204" pitchFamily="34" charset="0"/>
                  <a:sym typeface="Ubuntu Medium"/>
                </a:endParaRPr>
              </a:p>
              <a:p>
                <a:pPr marL="898525" algn="just" defTabSz="457200">
                  <a:spcBef>
                    <a:spcPts val="300"/>
                  </a:spcBef>
                  <a:defRPr sz="1800">
                    <a:solidFill>
                      <a:srgbClr val="000000"/>
                    </a:solidFill>
                    <a:latin typeface="Ubuntu Light"/>
                    <a:ea typeface="Ubuntu Light"/>
                    <a:cs typeface="Ubuntu Light"/>
                    <a:sym typeface="Ubuntu Light"/>
                  </a:defRPr>
                </a:pPr>
                <a:r>
                  <a:rPr lang="en-US" sz="1600" b="1" dirty="0">
                    <a:solidFill>
                      <a:srgbClr val="000000"/>
                    </a:solidFill>
                    <a:latin typeface="Ubuntu" panose="020B0504030602030204" pitchFamily="34" charset="0"/>
                    <a:sym typeface="Ubuntu Medium"/>
                  </a:rPr>
                  <a:t>TURKISH</a:t>
                </a:r>
              </a:p>
              <a:p>
                <a:pPr marL="1077913" algn="just" defTabSz="457200">
                  <a:spcBef>
                    <a:spcPts val="300"/>
                  </a:spcBef>
                  <a:defRPr sz="1800">
                    <a:solidFill>
                      <a:srgbClr val="000000"/>
                    </a:solidFill>
                    <a:latin typeface="Ubuntu Light"/>
                    <a:ea typeface="Ubuntu Light"/>
                    <a:cs typeface="Ubuntu Light"/>
                    <a:sym typeface="Ubuntu Light"/>
                  </a:defRPr>
                </a:pPr>
                <a:r>
                  <a:rPr lang="en-US" sz="1600" dirty="0" err="1">
                    <a:solidFill>
                      <a:srgbClr val="000000"/>
                    </a:solidFill>
                    <a:latin typeface="Ubuntu" panose="020B0504030602030204" pitchFamily="34" charset="0"/>
                    <a:sym typeface="Ubuntu Medium"/>
                  </a:rPr>
                  <a:t>LanguageCert</a:t>
                </a:r>
                <a:r>
                  <a:rPr lang="en-US" sz="1600" dirty="0">
                    <a:solidFill>
                      <a:srgbClr val="000000"/>
                    </a:solidFill>
                    <a:latin typeface="Ubuntu" panose="020B0504030602030204" pitchFamily="34" charset="0"/>
                    <a:sym typeface="Ubuntu Medium"/>
                  </a:rPr>
                  <a:t> Ankara University TÖMER</a:t>
                </a:r>
              </a:p>
              <a:p>
                <a:pPr marL="1077913" algn="just" defTabSz="457200">
                  <a:spcBef>
                    <a:spcPts val="300"/>
                  </a:spcBef>
                  <a:defRPr sz="1800">
                    <a:solidFill>
                      <a:srgbClr val="000000"/>
                    </a:solidFill>
                    <a:latin typeface="Ubuntu Light"/>
                    <a:ea typeface="Ubuntu Light"/>
                    <a:cs typeface="Ubuntu Light"/>
                    <a:sym typeface="Ubuntu Light"/>
                  </a:defRPr>
                </a:pPr>
                <a:endParaRPr lang="en-US" sz="1600" dirty="0">
                  <a:solidFill>
                    <a:srgbClr val="000000"/>
                  </a:solidFill>
                  <a:latin typeface="Ubuntu" panose="020B0504030602030204" pitchFamily="34" charset="0"/>
                  <a:ea typeface="Ubuntu Light"/>
                  <a:cs typeface="Ubuntu Light"/>
                  <a:sym typeface="Ubuntu Medium"/>
                </a:endParaRPr>
              </a:p>
              <a:p>
                <a:pPr marL="914400" algn="just" defTabSz="457200" hangingPunct="1">
                  <a:lnSpc>
                    <a:spcPct val="150000"/>
                  </a:lnSpc>
                  <a:defRPr sz="1800">
                    <a:solidFill>
                      <a:srgbClr val="000000"/>
                    </a:solidFill>
                    <a:latin typeface="Ubuntu Light"/>
                    <a:ea typeface="Ubuntu Light"/>
                    <a:cs typeface="Ubuntu Light"/>
                    <a:sym typeface="Ubuntu Light"/>
                  </a:defRPr>
                </a:pPr>
                <a:r>
                  <a:rPr lang="en-US" sz="1600" dirty="0">
                    <a:solidFill>
                      <a:srgbClr val="000000"/>
                    </a:solidFill>
                    <a:latin typeface="Ubuntu" panose="020B0504030602030204" pitchFamily="34" charset="0"/>
                    <a:ea typeface="Ubuntu Light"/>
                    <a:cs typeface="Ubuntu Light"/>
                    <a:sym typeface="Ubuntu Medium"/>
                  </a:rPr>
                  <a:t>   Portfolio to be enriched &amp; more languages on the way</a:t>
                </a:r>
                <a:endParaRPr lang="en-US" sz="1600" dirty="0">
                  <a:solidFill>
                    <a:srgbClr val="000000"/>
                  </a:solidFill>
                  <a:latin typeface="Ubuntu" panose="020B0504030602030204" pitchFamily="34" charset="0"/>
                  <a:ea typeface="Ubuntu Light"/>
                  <a:cs typeface="Ubuntu Light"/>
                  <a:sym typeface="Ubuntu Light"/>
                </a:endParaRPr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69771" y="2755994"/>
                <a:ext cx="1074033" cy="532788"/>
              </a:xfrm>
              <a:prstGeom prst="rect">
                <a:avLst/>
              </a:prstGeom>
            </p:spPr>
          </p:pic>
          <p:grpSp>
            <p:nvGrpSpPr>
              <p:cNvPr id="13" name="Group 12"/>
              <p:cNvGrpSpPr/>
              <p:nvPr/>
            </p:nvGrpSpPr>
            <p:grpSpPr>
              <a:xfrm>
                <a:off x="3282471" y="2756318"/>
                <a:ext cx="502954" cy="3631284"/>
                <a:chOff x="3189248" y="2330533"/>
                <a:chExt cx="502954" cy="2667451"/>
              </a:xfrm>
            </p:grpSpPr>
            <p:cxnSp>
              <p:nvCxnSpPr>
                <p:cNvPr id="22" name="Straight Connector 21"/>
                <p:cNvCxnSpPr/>
                <p:nvPr/>
              </p:nvCxnSpPr>
              <p:spPr>
                <a:xfrm>
                  <a:off x="3502057" y="2330533"/>
                  <a:ext cx="0" cy="2667451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75000"/>
                    </a:schemeClr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flipH="1">
                  <a:off x="3189248" y="4585424"/>
                  <a:ext cx="502954" cy="0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75000"/>
                    </a:schemeClr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sp>
            <p:nvSpPr>
              <p:cNvPr id="35" name="TextBox 34"/>
              <p:cNvSpPr txBox="1"/>
              <p:nvPr/>
            </p:nvSpPr>
            <p:spPr>
              <a:xfrm>
                <a:off x="3418830" y="6073005"/>
                <a:ext cx="5805496" cy="3770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457200" algn="just" defTabSz="457200" hangingPunct="1">
                  <a:spcAft>
                    <a:spcPts val="300"/>
                  </a:spcAft>
                  <a:buClr>
                    <a:srgbClr val="FF3200"/>
                  </a:buClr>
                  <a:defRPr sz="1800">
                    <a:solidFill>
                      <a:srgbClr val="000000"/>
                    </a:solidFill>
                    <a:latin typeface="Ubuntu Light"/>
                    <a:ea typeface="Ubuntu Light"/>
                    <a:cs typeface="Ubuntu Light"/>
                    <a:sym typeface="Ubuntu Light"/>
                  </a:defRPr>
                </a:pPr>
                <a:endParaRPr lang="en-US" sz="1600" dirty="0">
                  <a:solidFill>
                    <a:srgbClr val="000000"/>
                  </a:solidFill>
                  <a:latin typeface="Ubuntu" panose="020B0504030602030204" pitchFamily="34" charset="0"/>
                  <a:ea typeface="Ubuntu Light"/>
                  <a:cs typeface="Ubuntu Light"/>
                  <a:sym typeface="Ubuntu Light"/>
                </a:endParaRPr>
              </a:p>
            </p:txBody>
          </p:sp>
          <p:sp>
            <p:nvSpPr>
              <p:cNvPr id="36" name="Triangle 35"/>
              <p:cNvSpPr/>
              <p:nvPr/>
            </p:nvSpPr>
            <p:spPr>
              <a:xfrm rot="5400000" flipH="1">
                <a:off x="1922487" y="2875253"/>
                <a:ext cx="155448" cy="155448"/>
              </a:xfrm>
              <a:prstGeom prst="triangle">
                <a:avLst/>
              </a:prstGeom>
              <a:solidFill>
                <a:srgbClr val="FF32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</p:grpSp>
        <p:pic>
          <p:nvPicPr>
            <p:cNvPr id="3" name="Picture 2" descr="A close up of a sign&#10;&#10;Description generated with very high confidence">
              <a:extLst>
                <a:ext uri="{FF2B5EF4-FFF2-40B4-BE49-F238E27FC236}">
                  <a16:creationId xmlns:a16="http://schemas.microsoft.com/office/drawing/2014/main" xmlns="" id="{C1DF2D48-03F1-437D-8764-82D562D0C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9082" y="3975411"/>
              <a:ext cx="2908874" cy="556402"/>
            </a:xfrm>
            <a:prstGeom prst="rect">
              <a:avLst/>
            </a:prstGeom>
          </p:spPr>
        </p:pic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1E920B18-9A83-417E-B7D0-80BB4AA00E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326" y="4471961"/>
            <a:ext cx="658383" cy="658383"/>
          </a:xfrm>
          <a:prstGeom prst="rect">
            <a:avLst/>
          </a:prstGeom>
        </p:spPr>
      </p:pic>
      <p:sp>
        <p:nvSpPr>
          <p:cNvPr id="38" name="Shape 58">
            <a:extLst>
              <a:ext uri="{FF2B5EF4-FFF2-40B4-BE49-F238E27FC236}">
                <a16:creationId xmlns:a16="http://schemas.microsoft.com/office/drawing/2014/main" xmlns="" id="{C322AE15-4070-4786-81A2-9033C4A887C1}"/>
              </a:ext>
            </a:extLst>
          </p:cNvPr>
          <p:cNvSpPr/>
          <p:nvPr/>
        </p:nvSpPr>
        <p:spPr>
          <a:xfrm flipH="1">
            <a:off x="985479" y="0"/>
            <a:ext cx="1" cy="6858000"/>
          </a:xfrm>
          <a:prstGeom prst="line">
            <a:avLst/>
          </a:prstGeom>
          <a:ln w="6350">
            <a:solidFill>
              <a:srgbClr val="1F1F1F">
                <a:alpha val="20000"/>
              </a:srgbClr>
            </a:solidFill>
            <a:miter/>
          </a:ln>
        </p:spPr>
        <p:txBody>
          <a:bodyPr lIns="45719" rIns="45719"/>
          <a:lstStyle/>
          <a:p>
            <a:pPr marL="0" marR="0" lvl="0" indent="0" algn="l" defTabSz="9143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Open Sans"/>
              <a:sym typeface="Open Sans"/>
            </a:endParaRPr>
          </a:p>
        </p:txBody>
      </p:sp>
      <p:pic>
        <p:nvPicPr>
          <p:cNvPr id="40" name="PeopleCertLogo.png">
            <a:extLst>
              <a:ext uri="{FF2B5EF4-FFF2-40B4-BE49-F238E27FC236}">
                <a16:creationId xmlns:a16="http://schemas.microsoft.com/office/drawing/2014/main" xmlns="" id="{AC8F802E-71D8-4CE7-8CFE-CB6CA9D355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/>
          </a:blip>
          <a:srcRect l="12987" r="12987" b="37128"/>
          <a:stretch>
            <a:fillRect/>
          </a:stretch>
        </p:blipFill>
        <p:spPr>
          <a:xfrm>
            <a:off x="66178" y="274320"/>
            <a:ext cx="853124" cy="301708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Shape 59">
            <a:extLst>
              <a:ext uri="{FF2B5EF4-FFF2-40B4-BE49-F238E27FC236}">
                <a16:creationId xmlns:a16="http://schemas.microsoft.com/office/drawing/2014/main" xmlns="" id="{DD3C6987-5D52-4B20-81DC-0895FDCA1841}"/>
              </a:ext>
            </a:extLst>
          </p:cNvPr>
          <p:cNvSpPr/>
          <p:nvPr/>
        </p:nvSpPr>
        <p:spPr>
          <a:xfrm flipH="1">
            <a:off x="468886" y="3262747"/>
            <a:ext cx="1" cy="344979"/>
          </a:xfrm>
          <a:prstGeom prst="line">
            <a:avLst/>
          </a:prstGeom>
          <a:ln w="2540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 marL="0" marR="0" lvl="0" indent="0" algn="l" defTabSz="9143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Open Sans"/>
              <a:sym typeface="Open Sans"/>
            </a:endParaRPr>
          </a:p>
        </p:txBody>
      </p:sp>
      <p:sp>
        <p:nvSpPr>
          <p:cNvPr id="42" name="Shape 60">
            <a:extLst>
              <a:ext uri="{FF2B5EF4-FFF2-40B4-BE49-F238E27FC236}">
                <a16:creationId xmlns:a16="http://schemas.microsoft.com/office/drawing/2014/main" xmlns="" id="{2ADE9C66-8D09-4B5F-9E1C-0CEB1B9269AA}"/>
              </a:ext>
            </a:extLst>
          </p:cNvPr>
          <p:cNvSpPr/>
          <p:nvPr/>
        </p:nvSpPr>
        <p:spPr>
          <a:xfrm flipH="1">
            <a:off x="516592" y="3262747"/>
            <a:ext cx="1" cy="344979"/>
          </a:xfrm>
          <a:prstGeom prst="line">
            <a:avLst/>
          </a:prstGeom>
          <a:ln w="2540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 marL="0" marR="0" lvl="0" indent="0" algn="l" defTabSz="9143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Open Sans"/>
              <a:sym typeface="Open San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83F3E8E5-C5E0-4183-9D55-FEAA4BE40ECB}"/>
              </a:ext>
            </a:extLst>
          </p:cNvPr>
          <p:cNvSpPr/>
          <p:nvPr/>
        </p:nvSpPr>
        <p:spPr>
          <a:xfrm>
            <a:off x="1341" y="0"/>
            <a:ext cx="985480" cy="6858000"/>
          </a:xfrm>
          <a:prstGeom prst="rect">
            <a:avLst/>
          </a:prstGeom>
          <a:solidFill>
            <a:srgbClr val="FF3200"/>
          </a:solidFill>
          <a:ln w="12700" cap="flat">
            <a:solidFill>
              <a:srgbClr val="FF32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3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1F1F1F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9" name="PeopleCertLogo.png">
            <a:extLst>
              <a:ext uri="{FF2B5EF4-FFF2-40B4-BE49-F238E27FC236}">
                <a16:creationId xmlns:a16="http://schemas.microsoft.com/office/drawing/2014/main" xmlns="" id="{0E259729-42B3-4126-8A2D-00B7EEC22B9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17"/>
          <a:stretch/>
        </p:blipFill>
        <p:spPr>
          <a:xfrm>
            <a:off x="86682" y="429101"/>
            <a:ext cx="812116" cy="19002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919755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93">
            <a:extLst>
              <a:ext uri="{FF2B5EF4-FFF2-40B4-BE49-F238E27FC236}">
                <a16:creationId xmlns:a16="http://schemas.microsoft.com/office/drawing/2014/main" xmlns="" id="{5711ACF1-DBEC-4947-A1A0-70126492EE21}"/>
              </a:ext>
            </a:extLst>
          </p:cNvPr>
          <p:cNvGrpSpPr/>
          <p:nvPr/>
        </p:nvGrpSpPr>
        <p:grpSpPr>
          <a:xfrm>
            <a:off x="1866898" y="1188624"/>
            <a:ext cx="1288196" cy="294237"/>
            <a:chOff x="-1" y="-1"/>
            <a:chExt cx="1288194" cy="294236"/>
          </a:xfrm>
        </p:grpSpPr>
        <p:sp>
          <p:nvSpPr>
            <p:cNvPr id="4" name="Shape 591">
              <a:extLst>
                <a:ext uri="{FF2B5EF4-FFF2-40B4-BE49-F238E27FC236}">
                  <a16:creationId xmlns:a16="http://schemas.microsoft.com/office/drawing/2014/main" xmlns="" id="{F2C01AD7-AB75-4CBD-BB81-EAEF11517446}"/>
                </a:ext>
              </a:extLst>
            </p:cNvPr>
            <p:cNvSpPr/>
            <p:nvPr/>
          </p:nvSpPr>
          <p:spPr>
            <a:xfrm>
              <a:off x="-1" y="-1"/>
              <a:ext cx="1288194" cy="294236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9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5" name="Shape 592">
              <a:extLst>
                <a:ext uri="{FF2B5EF4-FFF2-40B4-BE49-F238E27FC236}">
                  <a16:creationId xmlns:a16="http://schemas.microsoft.com/office/drawing/2014/main" xmlns="" id="{61A8F1EB-7DAB-4A20-B800-B8DF260C558E}"/>
                </a:ext>
              </a:extLst>
            </p:cNvPr>
            <p:cNvSpPr/>
            <p:nvPr/>
          </p:nvSpPr>
          <p:spPr>
            <a:xfrm>
              <a:off x="-1" y="77266"/>
              <a:ext cx="1288194" cy="139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9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rPr lang="en-US"/>
                <a:t>WHO WE ARE</a:t>
              </a:r>
              <a:endParaRPr/>
            </a:p>
          </p:txBody>
        </p:sp>
      </p:grpSp>
      <p:sp>
        <p:nvSpPr>
          <p:cNvPr id="12" name="Shape 590">
            <a:extLst>
              <a:ext uri="{FF2B5EF4-FFF2-40B4-BE49-F238E27FC236}">
                <a16:creationId xmlns:a16="http://schemas.microsoft.com/office/drawing/2014/main" xmlns="" id="{CC342E51-02C9-42E7-922A-5E189429A876}"/>
              </a:ext>
            </a:extLst>
          </p:cNvPr>
          <p:cNvSpPr txBox="1">
            <a:spLocks/>
          </p:cNvSpPr>
          <p:nvPr/>
        </p:nvSpPr>
        <p:spPr>
          <a:xfrm>
            <a:off x="1832641" y="2209800"/>
            <a:ext cx="4229100" cy="16216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1">
              <a:lnSpc>
                <a:spcPct val="70000"/>
              </a:lnSpc>
              <a:defRPr spc="-200">
                <a:latin typeface="Ubuntu"/>
                <a:ea typeface="Ubuntu"/>
                <a:cs typeface="Ubuntu"/>
                <a:sym typeface="Ubuntu"/>
              </a:defRPr>
            </a:pPr>
            <a:r>
              <a:rPr lang="en-US" spc="-200">
                <a:latin typeface="Ubuntu"/>
                <a:sym typeface="Ubuntu"/>
              </a:rPr>
              <a:t>About</a:t>
            </a:r>
            <a:endParaRPr lang="en-US">
              <a:sym typeface="Ubuntu"/>
            </a:endParaRPr>
          </a:p>
          <a:p>
            <a:pPr hangingPunct="1">
              <a:lnSpc>
                <a:spcPct val="70000"/>
              </a:lnSpc>
              <a:defRPr spc="-200">
                <a:latin typeface="Ubuntu"/>
                <a:ea typeface="Ubuntu"/>
                <a:cs typeface="Ubuntu"/>
                <a:sym typeface="Ubuntu"/>
              </a:defRPr>
            </a:pPr>
            <a:r>
              <a:rPr lang="en-US" spc="-200">
                <a:latin typeface="Ubuntu"/>
                <a:ea typeface="Ubuntu"/>
                <a:cs typeface="Ubuntu"/>
                <a:sym typeface="Ubuntu"/>
              </a:rPr>
              <a:t>LanguageCert</a:t>
            </a:r>
            <a:r>
              <a:rPr lang="en-US" spc="-305">
                <a:solidFill>
                  <a:srgbClr val="FE1C1D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Shape 594">
            <a:extLst>
              <a:ext uri="{FF2B5EF4-FFF2-40B4-BE49-F238E27FC236}">
                <a16:creationId xmlns:a16="http://schemas.microsoft.com/office/drawing/2014/main" xmlns="" id="{D1C9430A-4E27-4E92-A6C4-13675CDE62CD}"/>
              </a:ext>
            </a:extLst>
          </p:cNvPr>
          <p:cNvSpPr/>
          <p:nvPr/>
        </p:nvSpPr>
        <p:spPr>
          <a:xfrm flipV="1">
            <a:off x="3001411" y="1482859"/>
            <a:ext cx="153681" cy="1536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3010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" name="Shape 595">
            <a:extLst>
              <a:ext uri="{FF2B5EF4-FFF2-40B4-BE49-F238E27FC236}">
                <a16:creationId xmlns:a16="http://schemas.microsoft.com/office/drawing/2014/main" xmlns="" id="{D091C94F-4A58-4D3A-B127-5A3B39D51DC1}"/>
              </a:ext>
            </a:extLst>
          </p:cNvPr>
          <p:cNvSpPr/>
          <p:nvPr/>
        </p:nvSpPr>
        <p:spPr>
          <a:xfrm>
            <a:off x="7239710" y="2109302"/>
            <a:ext cx="4125265" cy="4374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numCol="1" spcCol="308299" anchor="t"/>
          <a:lstStyle/>
          <a:p>
            <a:pPr>
              <a:defRPr sz="12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pPr>
            <a:r>
              <a:rPr lang="en-US" sz="1500" dirty="0"/>
              <a:t>A</a:t>
            </a:r>
            <a:r>
              <a:rPr lang="en-US" sz="1500" b="1" dirty="0"/>
              <a:t> PeopleCert </a:t>
            </a:r>
            <a:r>
              <a:rPr lang="en-US" sz="1500" b="1" dirty="0">
                <a:solidFill>
                  <a:srgbClr val="000000"/>
                </a:solidFill>
                <a:latin typeface="Ubuntu"/>
              </a:rPr>
              <a:t>Group</a:t>
            </a:r>
            <a:r>
              <a:rPr lang="en-US" sz="1500" b="1" dirty="0"/>
              <a:t> </a:t>
            </a:r>
            <a:r>
              <a:rPr lang="en-US" sz="1500" dirty="0"/>
              <a:t>company</a:t>
            </a:r>
          </a:p>
          <a:p>
            <a:pPr>
              <a:defRPr sz="12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pPr>
            <a:endParaRPr lang="en-US" sz="800" b="1" dirty="0"/>
          </a:p>
          <a:p>
            <a:pPr>
              <a:defRPr sz="12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pPr>
            <a:endParaRPr lang="en-US" sz="1500" dirty="0"/>
          </a:p>
          <a:p>
            <a:pPr>
              <a:defRPr sz="12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pPr>
            <a:r>
              <a:rPr lang="en-US" sz="1500" dirty="0"/>
              <a:t>Awarding </a:t>
            </a:r>
            <a:r>
              <a:rPr lang="en-US" sz="1500" dirty="0" err="1"/>
              <a:t>Organisation</a:t>
            </a:r>
            <a:r>
              <a:rPr lang="en-US" sz="1500" dirty="0"/>
              <a:t> dedicated to </a:t>
            </a:r>
          </a:p>
          <a:p>
            <a:pPr>
              <a:defRPr sz="12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pPr>
            <a:r>
              <a:rPr lang="en-US" sz="1500" b="1" dirty="0"/>
              <a:t>language skills assessment &amp; certification</a:t>
            </a:r>
            <a:endParaRPr lang="en-US" b="1" dirty="0">
              <a:solidFill>
                <a:schemeClr val="tx1"/>
              </a:solidFill>
            </a:endParaRPr>
          </a:p>
          <a:p>
            <a:pPr>
              <a:spcBef>
                <a:spcPts val="1000"/>
              </a:spcBef>
              <a:defRPr sz="12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pPr>
            <a:endParaRPr lang="en-US" sz="1500" b="1" dirty="0"/>
          </a:p>
          <a:p>
            <a:pPr>
              <a:defRPr sz="12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pPr>
            <a:r>
              <a:rPr lang="en-US" sz="1500" b="1" dirty="0">
                <a:solidFill>
                  <a:srgbClr val="000000"/>
                </a:solidFill>
                <a:latin typeface="Ubuntu"/>
                <a:sym typeface="Ubuntu"/>
              </a:rPr>
              <a:t>Develops</a:t>
            </a:r>
            <a:r>
              <a:rPr lang="en-US" sz="1500" dirty="0">
                <a:solidFill>
                  <a:srgbClr val="000000"/>
                </a:solidFill>
                <a:latin typeface="Ubuntu"/>
                <a:sym typeface="Ubuntu"/>
              </a:rPr>
              <a:t> own language qualifications</a:t>
            </a:r>
            <a:endParaRPr lang="en-US" sz="1500" dirty="0">
              <a:solidFill>
                <a:srgbClr val="000000"/>
              </a:solidFill>
              <a:latin typeface="Ubuntu"/>
            </a:endParaRPr>
          </a:p>
          <a:p>
            <a:pPr>
              <a:spcBef>
                <a:spcPts val="300"/>
              </a:spcBef>
              <a:defRPr sz="12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pPr>
            <a:endParaRPr lang="en-US" sz="1500" dirty="0"/>
          </a:p>
          <a:p>
            <a:pPr>
              <a:defRPr sz="1200">
                <a:latin typeface="Ubuntu"/>
                <a:ea typeface="Ubuntu"/>
                <a:cs typeface="Ubuntu"/>
                <a:sym typeface="Ubuntu"/>
              </a:defRPr>
            </a:pPr>
            <a:r>
              <a:rPr lang="en-US" sz="1500" b="1" dirty="0">
                <a:solidFill>
                  <a:srgbClr val="000000"/>
                </a:solidFill>
                <a:latin typeface="Ubuntu"/>
                <a:sym typeface="Ubuntu"/>
              </a:rPr>
              <a:t>Partners with renowned </a:t>
            </a:r>
            <a:r>
              <a:rPr lang="en-US" sz="1500" b="1" dirty="0" err="1">
                <a:solidFill>
                  <a:srgbClr val="000000"/>
                </a:solidFill>
                <a:latin typeface="Ubuntu"/>
                <a:sym typeface="Ubuntu"/>
              </a:rPr>
              <a:t>organisations</a:t>
            </a:r>
            <a:r>
              <a:rPr lang="en-US" sz="1500" b="1" dirty="0">
                <a:solidFill>
                  <a:srgbClr val="000000"/>
                </a:solidFill>
                <a:latin typeface="Ubuntu"/>
                <a:sym typeface="Ubuntu"/>
              </a:rPr>
              <a:t> worldwide </a:t>
            </a:r>
            <a:r>
              <a:rPr lang="en-US" sz="1500" dirty="0">
                <a:solidFill>
                  <a:srgbClr val="000000"/>
                </a:solidFill>
                <a:latin typeface="Ubuntu"/>
                <a:sym typeface="Ubuntu"/>
              </a:rPr>
              <a:t>to offer high-quality language skills assessment and certification</a:t>
            </a:r>
          </a:p>
          <a:p>
            <a:pPr>
              <a:defRPr sz="1200">
                <a:latin typeface="Ubuntu"/>
                <a:ea typeface="Ubuntu"/>
                <a:cs typeface="Ubuntu"/>
                <a:sym typeface="Ubuntu"/>
              </a:defRPr>
            </a:pPr>
            <a:endParaRPr lang="en-US" sz="1500" dirty="0">
              <a:solidFill>
                <a:srgbClr val="000000"/>
              </a:solidFill>
              <a:latin typeface="Ubuntu"/>
            </a:endParaRPr>
          </a:p>
          <a:p>
            <a:pPr>
              <a:defRPr sz="1200">
                <a:latin typeface="Ubuntu"/>
                <a:ea typeface="Ubuntu"/>
                <a:cs typeface="Ubuntu"/>
                <a:sym typeface="Ubuntu"/>
              </a:defRPr>
            </a:pPr>
            <a:r>
              <a:rPr lang="en-US" sz="1500" dirty="0">
                <a:solidFill>
                  <a:srgbClr val="000000"/>
                </a:solidFill>
                <a:latin typeface="Ubuntu"/>
                <a:sym typeface="Ubuntu"/>
              </a:rPr>
              <a:t>Deploys </a:t>
            </a:r>
            <a:r>
              <a:rPr lang="en-US" sz="1500" dirty="0" err="1">
                <a:solidFill>
                  <a:srgbClr val="000000"/>
                </a:solidFill>
                <a:latin typeface="Ubuntu"/>
                <a:sym typeface="Ubuntu"/>
              </a:rPr>
              <a:t>PeopleCert’s</a:t>
            </a:r>
            <a:r>
              <a:rPr lang="en-US" sz="1500" dirty="0">
                <a:solidFill>
                  <a:srgbClr val="000000"/>
                </a:solidFill>
                <a:latin typeface="Ubuntu"/>
                <a:sym typeface="Ubuntu"/>
              </a:rPr>
              <a:t> state-of-the-art, </a:t>
            </a:r>
            <a:r>
              <a:rPr lang="en-US" sz="1500" b="1" dirty="0">
                <a:solidFill>
                  <a:srgbClr val="000000"/>
                </a:solidFill>
                <a:latin typeface="Ubuntu"/>
                <a:sym typeface="Ubuntu"/>
              </a:rPr>
              <a:t>innovative and flexible exam administration </a:t>
            </a:r>
            <a:r>
              <a:rPr lang="en-US" sz="1500" dirty="0">
                <a:solidFill>
                  <a:srgbClr val="000000"/>
                </a:solidFill>
                <a:latin typeface="Ubuntu"/>
                <a:sym typeface="Ubuntu"/>
              </a:rPr>
              <a:t>technologies and systems, and benefits from excellent </a:t>
            </a:r>
            <a:r>
              <a:rPr lang="en-US" sz="1500" b="1" dirty="0">
                <a:solidFill>
                  <a:srgbClr val="000000"/>
                </a:solidFill>
                <a:latin typeface="Ubuntu"/>
                <a:sym typeface="Ubuntu"/>
              </a:rPr>
              <a:t>Customer Service 24/7/365</a:t>
            </a:r>
          </a:p>
          <a:p>
            <a:pPr>
              <a:defRPr sz="1200">
                <a:latin typeface="Ubuntu"/>
                <a:ea typeface="Ubuntu"/>
                <a:cs typeface="Ubuntu"/>
                <a:sym typeface="Ubuntu"/>
              </a:defRPr>
            </a:pPr>
            <a:endParaRPr lang="en-US" sz="1500" dirty="0">
              <a:solidFill>
                <a:srgbClr val="000000"/>
              </a:solidFill>
              <a:latin typeface="Ubuntu"/>
              <a:sym typeface="Ubuntu"/>
            </a:endParaRPr>
          </a:p>
          <a:p>
            <a:pPr>
              <a:defRPr sz="1200">
                <a:latin typeface="Ubuntu"/>
                <a:ea typeface="Ubuntu"/>
                <a:cs typeface="Ubuntu"/>
                <a:sym typeface="Ubuntu"/>
              </a:defRPr>
            </a:pPr>
            <a:endParaRPr sz="1500" dirty="0">
              <a:solidFill>
                <a:srgbClr val="000000"/>
              </a:solidFill>
              <a:latin typeface="Ubuntu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0D457542-902D-4F19-9594-31AFEB86C9DA}"/>
              </a:ext>
            </a:extLst>
          </p:cNvPr>
          <p:cNvCxnSpPr>
            <a:cxnSpLocks/>
          </p:cNvCxnSpPr>
          <p:nvPr/>
        </p:nvCxnSpPr>
        <p:spPr>
          <a:xfrm>
            <a:off x="6623602" y="2107775"/>
            <a:ext cx="0" cy="3816000"/>
          </a:xfrm>
          <a:prstGeom prst="line">
            <a:avLst/>
          </a:prstGeom>
          <a:noFill/>
          <a:ln w="12700" cap="flat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Triangle 25">
            <a:extLst>
              <a:ext uri="{FF2B5EF4-FFF2-40B4-BE49-F238E27FC236}">
                <a16:creationId xmlns:a16="http://schemas.microsoft.com/office/drawing/2014/main" xmlns="" id="{5B3A0A1F-C18B-4974-9575-FBA049D7884A}"/>
              </a:ext>
            </a:extLst>
          </p:cNvPr>
          <p:cNvSpPr/>
          <p:nvPr/>
        </p:nvSpPr>
        <p:spPr>
          <a:xfrm rot="5400000" flipH="1">
            <a:off x="6807993" y="2199210"/>
            <a:ext cx="155448" cy="155448"/>
          </a:xfrm>
          <a:prstGeom prst="triangle">
            <a:avLst/>
          </a:prstGeom>
          <a:solidFill>
            <a:srgbClr val="FF32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DIN Alternate"/>
              <a:ea typeface="DIN Alternate"/>
              <a:cs typeface="DIN Alternate"/>
              <a:sym typeface="DIN Alternate"/>
            </a:endParaRPr>
          </a:p>
        </p:txBody>
      </p:sp>
      <p:sp>
        <p:nvSpPr>
          <p:cNvPr id="11" name="Triangle 25">
            <a:extLst>
              <a:ext uri="{FF2B5EF4-FFF2-40B4-BE49-F238E27FC236}">
                <a16:creationId xmlns:a16="http://schemas.microsoft.com/office/drawing/2014/main" xmlns="" id="{B634798E-638E-4A7B-9219-7317E071ABE2}"/>
              </a:ext>
            </a:extLst>
          </p:cNvPr>
          <p:cNvSpPr/>
          <p:nvPr/>
        </p:nvSpPr>
        <p:spPr>
          <a:xfrm rot="5400000" flipH="1">
            <a:off x="6807993" y="2757775"/>
            <a:ext cx="155448" cy="155448"/>
          </a:xfrm>
          <a:prstGeom prst="triangle">
            <a:avLst/>
          </a:prstGeom>
          <a:solidFill>
            <a:srgbClr val="FF32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DIN Alternate"/>
              <a:ea typeface="DIN Alternate"/>
              <a:cs typeface="DIN Alternate"/>
              <a:sym typeface="DIN Alternate"/>
            </a:endParaRPr>
          </a:p>
        </p:txBody>
      </p:sp>
      <p:sp>
        <p:nvSpPr>
          <p:cNvPr id="13" name="Triangle 25">
            <a:extLst>
              <a:ext uri="{FF2B5EF4-FFF2-40B4-BE49-F238E27FC236}">
                <a16:creationId xmlns:a16="http://schemas.microsoft.com/office/drawing/2014/main" xmlns="" id="{4C1ABE78-5E53-47FB-9CE7-5869229BA70E}"/>
              </a:ext>
            </a:extLst>
          </p:cNvPr>
          <p:cNvSpPr/>
          <p:nvPr/>
        </p:nvSpPr>
        <p:spPr>
          <a:xfrm rot="5400000" flipH="1">
            <a:off x="6812379" y="3571424"/>
            <a:ext cx="155448" cy="155448"/>
          </a:xfrm>
          <a:prstGeom prst="triangle">
            <a:avLst/>
          </a:prstGeom>
          <a:solidFill>
            <a:srgbClr val="FF32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DIN Alternate"/>
              <a:ea typeface="DIN Alternate"/>
              <a:cs typeface="DIN Alternate"/>
              <a:sym typeface="DIN Alternate"/>
            </a:endParaRPr>
          </a:p>
        </p:txBody>
      </p:sp>
      <p:sp>
        <p:nvSpPr>
          <p:cNvPr id="15" name="Triangle 25">
            <a:extLst>
              <a:ext uri="{FF2B5EF4-FFF2-40B4-BE49-F238E27FC236}">
                <a16:creationId xmlns:a16="http://schemas.microsoft.com/office/drawing/2014/main" xmlns="" id="{6409AA23-5B72-4E81-BA3E-ACEF26960A7B}"/>
              </a:ext>
            </a:extLst>
          </p:cNvPr>
          <p:cNvSpPr/>
          <p:nvPr/>
        </p:nvSpPr>
        <p:spPr>
          <a:xfrm rot="5400000" flipH="1">
            <a:off x="6812379" y="4054725"/>
            <a:ext cx="155448" cy="155448"/>
          </a:xfrm>
          <a:prstGeom prst="triangle">
            <a:avLst/>
          </a:prstGeom>
          <a:solidFill>
            <a:srgbClr val="FF32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DIN Alternate"/>
              <a:ea typeface="DIN Alternate"/>
              <a:cs typeface="DIN Alternate"/>
              <a:sym typeface="DIN Alternate"/>
            </a:endParaRPr>
          </a:p>
        </p:txBody>
      </p:sp>
      <p:sp>
        <p:nvSpPr>
          <p:cNvPr id="17" name="Triangle 25">
            <a:extLst>
              <a:ext uri="{FF2B5EF4-FFF2-40B4-BE49-F238E27FC236}">
                <a16:creationId xmlns:a16="http://schemas.microsoft.com/office/drawing/2014/main" xmlns="" id="{4CC6A14D-FE66-4E7A-ACA5-CAC245F235D1}"/>
              </a:ext>
            </a:extLst>
          </p:cNvPr>
          <p:cNvSpPr/>
          <p:nvPr/>
        </p:nvSpPr>
        <p:spPr>
          <a:xfrm rot="5400000" flipH="1">
            <a:off x="6824815" y="4953579"/>
            <a:ext cx="155448" cy="155448"/>
          </a:xfrm>
          <a:prstGeom prst="triangle">
            <a:avLst/>
          </a:prstGeom>
          <a:solidFill>
            <a:srgbClr val="FF32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DIN Alternate"/>
              <a:ea typeface="DIN Alternate"/>
              <a:cs typeface="DIN Alternate"/>
              <a:sym typeface="DIN Alternate"/>
            </a:endParaRPr>
          </a:p>
        </p:txBody>
      </p:sp>
      <p:sp>
        <p:nvSpPr>
          <p:cNvPr id="20" name="Shape 595">
            <a:extLst>
              <a:ext uri="{FF2B5EF4-FFF2-40B4-BE49-F238E27FC236}">
                <a16:creationId xmlns:a16="http://schemas.microsoft.com/office/drawing/2014/main" xmlns="" id="{7BA560B2-F6A2-48B0-87C8-E21B1CC04771}"/>
              </a:ext>
            </a:extLst>
          </p:cNvPr>
          <p:cNvSpPr/>
          <p:nvPr/>
        </p:nvSpPr>
        <p:spPr>
          <a:xfrm>
            <a:off x="1943041" y="5113178"/>
            <a:ext cx="4125265" cy="765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numCol="1" spcCol="308299" anchor="t"/>
          <a:lstStyle/>
          <a:p>
            <a:pPr>
              <a:defRPr sz="12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pPr>
            <a:r>
              <a:rPr lang="en-US" sz="1500" b="1" dirty="0"/>
              <a:t>LanguageCert </a:t>
            </a:r>
            <a:r>
              <a:rPr lang="en-US" sz="1500" dirty="0"/>
              <a:t>is a business name of</a:t>
            </a:r>
          </a:p>
          <a:p>
            <a:pPr>
              <a:defRPr sz="12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pPr>
            <a:r>
              <a:rPr lang="en-US" sz="1500" b="1" dirty="0"/>
              <a:t>PeopleCert </a:t>
            </a:r>
            <a:r>
              <a:rPr lang="en-US" sz="1500" b="1">
                <a:solidFill>
                  <a:srgbClr val="000000"/>
                </a:solidFill>
                <a:latin typeface="Ubuntu"/>
              </a:rPr>
              <a:t>Qualifications Ltd</a:t>
            </a:r>
            <a:endParaRPr lang="en-US" sz="1500" b="1" dirty="0">
              <a:solidFill>
                <a:srgbClr val="000000"/>
              </a:solidFill>
              <a:latin typeface="Ubuntu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344242EA-C97B-40A6-BF9A-AAE9751F90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18" y="136271"/>
            <a:ext cx="1067047" cy="622553"/>
          </a:xfrm>
          <a:prstGeom prst="rect">
            <a:avLst/>
          </a:prstGeom>
        </p:spPr>
      </p:pic>
      <p:sp>
        <p:nvSpPr>
          <p:cNvPr id="21" name="Shape 58">
            <a:extLst>
              <a:ext uri="{FF2B5EF4-FFF2-40B4-BE49-F238E27FC236}">
                <a16:creationId xmlns:a16="http://schemas.microsoft.com/office/drawing/2014/main" xmlns="" id="{8EF9C236-BD12-4371-9EF7-3E89609A52E0}"/>
              </a:ext>
            </a:extLst>
          </p:cNvPr>
          <p:cNvSpPr/>
          <p:nvPr/>
        </p:nvSpPr>
        <p:spPr>
          <a:xfrm flipH="1">
            <a:off x="985479" y="0"/>
            <a:ext cx="1" cy="6858000"/>
          </a:xfrm>
          <a:prstGeom prst="line">
            <a:avLst/>
          </a:prstGeom>
          <a:ln w="6350">
            <a:solidFill>
              <a:srgbClr val="1F1F1F">
                <a:alpha val="20000"/>
              </a:srgbClr>
            </a:solidFill>
            <a:miter/>
          </a:ln>
        </p:spPr>
        <p:txBody>
          <a:bodyPr lIns="45719" rIns="45719"/>
          <a:lstStyle/>
          <a:p>
            <a:pPr marL="0" marR="0" lvl="0" indent="0" algn="l" defTabSz="9143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Open Sans"/>
              <a:sym typeface="Open Sans"/>
            </a:endParaRPr>
          </a:p>
        </p:txBody>
      </p:sp>
      <p:sp>
        <p:nvSpPr>
          <p:cNvPr id="22" name="Shape 59">
            <a:extLst>
              <a:ext uri="{FF2B5EF4-FFF2-40B4-BE49-F238E27FC236}">
                <a16:creationId xmlns:a16="http://schemas.microsoft.com/office/drawing/2014/main" xmlns="" id="{A0AA8089-5082-4F91-A937-9CD942DF1904}"/>
              </a:ext>
            </a:extLst>
          </p:cNvPr>
          <p:cNvSpPr/>
          <p:nvPr/>
        </p:nvSpPr>
        <p:spPr>
          <a:xfrm flipH="1">
            <a:off x="468886" y="3262747"/>
            <a:ext cx="1" cy="344979"/>
          </a:xfrm>
          <a:prstGeom prst="line">
            <a:avLst/>
          </a:prstGeom>
          <a:ln w="2540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 marL="0" marR="0" lvl="0" indent="0" algn="l" defTabSz="9143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Open Sans"/>
              <a:sym typeface="Open Sans"/>
            </a:endParaRPr>
          </a:p>
        </p:txBody>
      </p:sp>
      <p:sp>
        <p:nvSpPr>
          <p:cNvPr id="23" name="Shape 60">
            <a:extLst>
              <a:ext uri="{FF2B5EF4-FFF2-40B4-BE49-F238E27FC236}">
                <a16:creationId xmlns:a16="http://schemas.microsoft.com/office/drawing/2014/main" xmlns="" id="{3B93ED64-5B86-4B4B-B88D-12EB22E42306}"/>
              </a:ext>
            </a:extLst>
          </p:cNvPr>
          <p:cNvSpPr/>
          <p:nvPr/>
        </p:nvSpPr>
        <p:spPr>
          <a:xfrm flipH="1">
            <a:off x="516592" y="3262747"/>
            <a:ext cx="1" cy="344979"/>
          </a:xfrm>
          <a:prstGeom prst="line">
            <a:avLst/>
          </a:prstGeom>
          <a:ln w="2540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 marL="0" marR="0" lvl="0" indent="0" algn="l" defTabSz="9143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Open Sans"/>
              <a:sym typeface="Open San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76BD5A00-4274-4A46-A8FB-B28BFD62C552}"/>
              </a:ext>
            </a:extLst>
          </p:cNvPr>
          <p:cNvSpPr/>
          <p:nvPr/>
        </p:nvSpPr>
        <p:spPr>
          <a:xfrm>
            <a:off x="1341" y="0"/>
            <a:ext cx="985480" cy="6858000"/>
          </a:xfrm>
          <a:prstGeom prst="rect">
            <a:avLst/>
          </a:prstGeom>
          <a:solidFill>
            <a:srgbClr val="FF3200"/>
          </a:solidFill>
          <a:ln w="12700" cap="flat">
            <a:solidFill>
              <a:srgbClr val="FF32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3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1F1F1F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5ACFF30B-6E2E-4942-A822-73A1D0F2BF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" y="269145"/>
            <a:ext cx="982468" cy="57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7919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D56387-FFF8-4DBD-B6E2-CD8D6D60C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7315" y="2214833"/>
            <a:ext cx="4155815" cy="289388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Ubuntu" panose="020B0504030602030204"/>
              </a:rPr>
              <a:t/>
            </a:r>
            <a:br>
              <a:rPr lang="en-US" b="1" dirty="0" smtClean="0">
                <a:latin typeface="Ubuntu" panose="020B0504030602030204"/>
              </a:rPr>
            </a:br>
            <a:r>
              <a:rPr lang="en-US" b="1" dirty="0">
                <a:latin typeface="Ubuntu" panose="020B0504030602030204"/>
              </a:rPr>
              <a:t/>
            </a:r>
            <a:br>
              <a:rPr lang="en-US" b="1" dirty="0">
                <a:latin typeface="Ubuntu" panose="020B0504030602030204"/>
              </a:rPr>
            </a:br>
            <a:r>
              <a:rPr lang="en-US" b="1" dirty="0" smtClean="0">
                <a:latin typeface="Ubuntu" panose="020B0504030602030204"/>
              </a:rPr>
              <a:t>Online Proctoring:</a:t>
            </a:r>
            <a:br>
              <a:rPr lang="en-US" b="1" dirty="0" smtClean="0">
                <a:latin typeface="Ubuntu" panose="020B0504030602030204"/>
              </a:rPr>
            </a:br>
            <a:r>
              <a:rPr lang="en-US" b="1" dirty="0">
                <a:latin typeface="Ubuntu" panose="020B0504030602030204"/>
              </a:rPr>
              <a:t/>
            </a:r>
            <a:br>
              <a:rPr lang="en-US" b="1" dirty="0">
                <a:latin typeface="Ubuntu" panose="020B0504030602030204"/>
              </a:rPr>
            </a:br>
            <a:r>
              <a:rPr lang="en-US" sz="2700" dirty="0">
                <a:latin typeface="Ubuntu" panose="020B0504030602030204"/>
              </a:rPr>
              <a:t>Online Proctoring </a:t>
            </a:r>
            <a:r>
              <a:rPr lang="en-US" sz="2700" dirty="0" smtClean="0">
                <a:latin typeface="Ubuntu" panose="020B0504030602030204"/>
              </a:rPr>
              <a:t>explained</a:t>
            </a:r>
            <a:br>
              <a:rPr lang="en-US" sz="2700" dirty="0" smtClean="0">
                <a:latin typeface="Ubuntu" panose="020B0504030602030204"/>
              </a:rPr>
            </a:br>
            <a:r>
              <a:rPr lang="en-US" dirty="0">
                <a:latin typeface="Ubuntu" panose="020B0504030602030204"/>
              </a:rPr>
              <a:t>	</a:t>
            </a:r>
            <a:r>
              <a:rPr lang="en-US" sz="2700" dirty="0">
                <a:latin typeface="Ubuntu" panose="020B0504030602030204"/>
              </a:rPr>
              <a:t/>
            </a:r>
            <a:br>
              <a:rPr lang="en-US" sz="2700" dirty="0">
                <a:latin typeface="Ubuntu" panose="020B0504030602030204"/>
              </a:rPr>
            </a:br>
            <a:r>
              <a:rPr lang="en-US" sz="2700" dirty="0">
                <a:latin typeface="Ubuntu" panose="020B0504030602030204"/>
              </a:rPr>
              <a:t>Evaluating Online Proctoring</a:t>
            </a:r>
            <a:br>
              <a:rPr lang="en-US" sz="2700" dirty="0">
                <a:latin typeface="Ubuntu" panose="020B0504030602030204"/>
              </a:rPr>
            </a:br>
            <a:r>
              <a:rPr lang="en-US" sz="2700" dirty="0">
                <a:latin typeface="Ubuntu" panose="020B0504030602030204"/>
              </a:rPr>
              <a:t/>
            </a:r>
            <a:br>
              <a:rPr lang="en-US" sz="2700" dirty="0">
                <a:latin typeface="Ubuntu" panose="020B0504030602030204"/>
              </a:rPr>
            </a:br>
            <a:r>
              <a:rPr lang="en-US" sz="2700" dirty="0">
                <a:latin typeface="Ubuntu" panose="020B0504030602030204"/>
              </a:rPr>
              <a:t>Future developments &amp; research</a:t>
            </a:r>
            <a:br>
              <a:rPr lang="en-US" sz="2700" dirty="0">
                <a:latin typeface="Ubuntu" panose="020B0504030602030204"/>
              </a:rPr>
            </a:br>
            <a:r>
              <a:rPr lang="en-US" sz="2700" dirty="0">
                <a:latin typeface="Ubuntu" panose="020B0504030602030204"/>
              </a:rPr>
              <a:t/>
            </a:r>
            <a:br>
              <a:rPr lang="en-US" sz="2700" dirty="0">
                <a:latin typeface="Ubuntu" panose="020B0504030602030204"/>
              </a:rPr>
            </a:br>
            <a:r>
              <a:rPr lang="en-US" sz="2700" dirty="0">
                <a:latin typeface="Ubuntu" panose="020B0504030602030204"/>
              </a:rPr>
              <a:t>PeopleCert &amp; Online Proctoring</a:t>
            </a:r>
            <a:r>
              <a:rPr lang="en-US" dirty="0">
                <a:latin typeface="Ubuntu" panose="020B0504030602030204"/>
              </a:rPr>
              <a:t/>
            </a:r>
            <a:br>
              <a:rPr lang="en-US" dirty="0">
                <a:latin typeface="Ubuntu" panose="020B0504030602030204"/>
              </a:rPr>
            </a:br>
            <a:endParaRPr lang="en-US" b="1" dirty="0">
              <a:latin typeface="Ubuntu" panose="020B0504030602030204"/>
            </a:endParaRPr>
          </a:p>
        </p:txBody>
      </p:sp>
      <p:pic>
        <p:nvPicPr>
          <p:cNvPr id="1026" name="Picture 2" descr="ÎÏÎ¿ÏÎ­Î»ÎµÏÎ¼Î± ÎµÎ¹ÎºÏÎ½Î±Ï Î³Î¹Î± online proctoring images">
            <a:extLst>
              <a:ext uri="{FF2B5EF4-FFF2-40B4-BE49-F238E27FC236}">
                <a16:creationId xmlns:a16="http://schemas.microsoft.com/office/drawing/2014/main" xmlns="" id="{17547362-6E34-4C67-B8E2-7B670BFC7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511" y="741801"/>
            <a:ext cx="2449903" cy="239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ÎÏÎ¿ÏÎ­Î»ÎµÏÎ¼Î± ÎµÎ¹ÎºÏÎ½Î±Ï Î³Î¹Î± online proctoring images">
            <a:extLst>
              <a:ext uri="{FF2B5EF4-FFF2-40B4-BE49-F238E27FC236}">
                <a16:creationId xmlns:a16="http://schemas.microsoft.com/office/drawing/2014/main" xmlns="" id="{96DF6365-0807-4719-AA5D-4340955C3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414" y="4983884"/>
            <a:ext cx="1410948" cy="172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FA517DF3-06A2-4CFE-A222-77FA6FF74D46}"/>
              </a:ext>
            </a:extLst>
          </p:cNvPr>
          <p:cNvSpPr/>
          <p:nvPr/>
        </p:nvSpPr>
        <p:spPr>
          <a:xfrm>
            <a:off x="1341" y="0"/>
            <a:ext cx="985480" cy="6858000"/>
          </a:xfrm>
          <a:prstGeom prst="rect">
            <a:avLst/>
          </a:prstGeom>
          <a:solidFill>
            <a:srgbClr val="FF3200"/>
          </a:solidFill>
          <a:ln w="12700" cap="flat">
            <a:solidFill>
              <a:srgbClr val="FF32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3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1F1F1F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7" name="Picture 8" descr="ÎÏÎ¿ÏÎ­Î»ÎµÏÎ¼Î± ÎµÎ¹ÎºÏÎ½Î±Ï Î³Î¹Î± globe image">
            <a:extLst>
              <a:ext uri="{FF2B5EF4-FFF2-40B4-BE49-F238E27FC236}">
                <a16:creationId xmlns:a16="http://schemas.microsoft.com/office/drawing/2014/main" xmlns="" id="{B1B61582-5463-42E2-896C-0845825C4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713" y="61912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CD3A2944-F243-40B0-B1FC-7375C98067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" y="269145"/>
            <a:ext cx="982468" cy="57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8912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15CC074-0A8D-4E27-A204-BE74481815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" y="269145"/>
            <a:ext cx="982468" cy="57320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CBBE423-B4DC-4D95-9611-54813B142920}"/>
              </a:ext>
            </a:extLst>
          </p:cNvPr>
          <p:cNvSpPr/>
          <p:nvPr/>
        </p:nvSpPr>
        <p:spPr>
          <a:xfrm>
            <a:off x="1341" y="0"/>
            <a:ext cx="985480" cy="6858000"/>
          </a:xfrm>
          <a:prstGeom prst="rect">
            <a:avLst/>
          </a:prstGeom>
          <a:solidFill>
            <a:srgbClr val="FF3200"/>
          </a:solidFill>
          <a:ln w="12700" cap="flat">
            <a:solidFill>
              <a:srgbClr val="FF32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3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1F1F1F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" name="Shape 655">
            <a:extLst>
              <a:ext uri="{FF2B5EF4-FFF2-40B4-BE49-F238E27FC236}">
                <a16:creationId xmlns:a16="http://schemas.microsoft.com/office/drawing/2014/main" xmlns="" id="{0DC6E145-1AE2-41FE-B659-9F6419B06763}"/>
              </a:ext>
            </a:extLst>
          </p:cNvPr>
          <p:cNvSpPr txBox="1">
            <a:spLocks/>
          </p:cNvSpPr>
          <p:nvPr/>
        </p:nvSpPr>
        <p:spPr>
          <a:xfrm>
            <a:off x="1744571" y="571120"/>
            <a:ext cx="9929056" cy="569113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r>
              <a:rPr lang="en-US" sz="3200" b="0" dirty="0">
                <a:latin typeface="Ubuntu" panose="020B0504030602030204"/>
              </a:rPr>
              <a:t>Proctoring explained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b="0" dirty="0">
              <a:latin typeface="Ubuntu" panose="020B0504030602030204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b="0" dirty="0">
              <a:latin typeface="Ubuntu" panose="020B0504030602030204"/>
            </a:endParaRPr>
          </a:p>
          <a:p>
            <a:pPr hangingPunct="1"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r>
              <a:rPr lang="en-US" sz="2400" dirty="0">
                <a:solidFill>
                  <a:srgbClr val="000000"/>
                </a:solidFill>
              </a:rPr>
              <a:t>Proctoring = Invigilation:</a:t>
            </a:r>
          </a:p>
          <a:p>
            <a:pPr hangingPunct="1"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endParaRPr lang="en-US" sz="2400" dirty="0">
              <a:solidFill>
                <a:srgbClr val="000000"/>
              </a:solidFill>
            </a:endParaRPr>
          </a:p>
          <a:p>
            <a:pPr hangingPunct="1"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r>
              <a:rPr lang="en-US" sz="2400" dirty="0">
                <a:solidFill>
                  <a:srgbClr val="000000"/>
                </a:solidFill>
              </a:rPr>
              <a:t>“Watching people taking a test </a:t>
            </a:r>
          </a:p>
          <a:p>
            <a:pPr hangingPunct="1"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r>
              <a:rPr lang="en-US" sz="2400" dirty="0">
                <a:solidFill>
                  <a:srgbClr val="000000"/>
                </a:solidFill>
              </a:rPr>
              <a:t>	to make sure they don’t cheat”</a:t>
            </a:r>
          </a:p>
          <a:p>
            <a:pPr hangingPunct="1"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endParaRPr lang="en-US" sz="2400" dirty="0">
              <a:solidFill>
                <a:srgbClr val="000000"/>
              </a:solidFill>
            </a:endParaRPr>
          </a:p>
          <a:p>
            <a:pPr hangingPunct="1"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r>
              <a:rPr lang="en-US" sz="2400" dirty="0">
                <a:solidFill>
                  <a:srgbClr val="000000"/>
                </a:solidFill>
              </a:rPr>
              <a:t>Cheating:</a:t>
            </a:r>
          </a:p>
          <a:p>
            <a:pPr hangingPunct="1"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endParaRPr lang="en-US" sz="2400" dirty="0">
              <a:solidFill>
                <a:srgbClr val="000000"/>
              </a:solidFill>
            </a:endParaRPr>
          </a:p>
          <a:p>
            <a:pPr marL="457200" indent="-457200" hangingPunct="1">
              <a:buFont typeface="Arial" charset="0"/>
              <a:buChar char="•"/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r>
              <a:rPr lang="en-US" sz="2400" dirty="0">
                <a:solidFill>
                  <a:srgbClr val="000000"/>
                </a:solidFill>
              </a:rPr>
              <a:t>Using prior knowledge of test content</a:t>
            </a:r>
          </a:p>
          <a:p>
            <a:pPr marL="457200" indent="-457200" hangingPunct="1">
              <a:buFont typeface="Arial" charset="0"/>
              <a:buChar char="•"/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r>
              <a:rPr lang="en-US" sz="2400" dirty="0">
                <a:solidFill>
                  <a:srgbClr val="000000"/>
                </a:solidFill>
              </a:rPr>
              <a:t>Getting test answers by illicit means</a:t>
            </a:r>
          </a:p>
          <a:p>
            <a:pPr marL="457200" indent="-457200" hangingPunct="1">
              <a:buFont typeface="Arial" charset="0"/>
              <a:buChar char="•"/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r>
              <a:rPr lang="en-US" sz="2400" dirty="0">
                <a:solidFill>
                  <a:srgbClr val="000000"/>
                </a:solidFill>
              </a:rPr>
              <a:t>Impersonation or substitution</a:t>
            </a:r>
          </a:p>
          <a:p>
            <a:pPr marL="457200" indent="-457200" hangingPunct="1">
              <a:buFont typeface="Arial" charset="0"/>
              <a:buChar char="•"/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r>
              <a:rPr lang="en-US" sz="2400" dirty="0">
                <a:solidFill>
                  <a:srgbClr val="000000"/>
                </a:solidFill>
              </a:rPr>
              <a:t>Copying</a:t>
            </a:r>
          </a:p>
          <a:p>
            <a:pPr marL="457200" indent="-457200" hangingPunct="1">
              <a:buFont typeface="Arial" charset="0"/>
              <a:buChar char="•"/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r>
              <a:rPr lang="en-US" sz="2400" dirty="0">
                <a:solidFill>
                  <a:srgbClr val="000000"/>
                </a:solidFill>
              </a:rPr>
              <a:t>Recording test content &amp; responses</a:t>
            </a:r>
          </a:p>
          <a:p>
            <a:pPr hangingPunct="1"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endParaRPr lang="en-US" sz="3200" dirty="0">
              <a:solidFill>
                <a:srgbClr val="000000"/>
              </a:solidFill>
            </a:endParaRPr>
          </a:p>
          <a:p>
            <a:pPr hangingPunct="1"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r>
              <a:rPr lang="en-US" sz="2400" dirty="0">
                <a:solidFill>
                  <a:srgbClr val="000000"/>
                </a:solidFill>
              </a:rPr>
              <a:t>						</a:t>
            </a:r>
            <a:r>
              <a:rPr lang="en-US" sz="2000" dirty="0">
                <a:solidFill>
                  <a:srgbClr val="000000"/>
                </a:solidFill>
              </a:rPr>
              <a:t>The cheating triangle: </a:t>
            </a:r>
            <a:r>
              <a:rPr lang="en-US" sz="1800" dirty="0">
                <a:solidFill>
                  <a:srgbClr val="000000"/>
                </a:solidFill>
              </a:rPr>
              <a:t>(D’Souza, 2017)</a:t>
            </a:r>
            <a:endParaRPr lang="en-US" sz="2400" dirty="0">
              <a:solidFill>
                <a:srgbClr val="000000"/>
              </a:solidFill>
            </a:endParaRPr>
          </a:p>
          <a:p>
            <a:pPr hangingPunct="1"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endParaRPr lang="en-US" sz="3200" dirty="0">
              <a:solidFill>
                <a:srgbClr val="000000"/>
              </a:solidFill>
            </a:endParaRPr>
          </a:p>
          <a:p>
            <a:pPr hangingPunct="1"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endParaRPr lang="en-US" sz="3200" dirty="0">
              <a:solidFill>
                <a:srgbClr val="000000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26E55B17-7664-4FAE-81D4-5762E7AB87D6}"/>
              </a:ext>
            </a:extLst>
          </p:cNvPr>
          <p:cNvCxnSpPr>
            <a:cxnSpLocks/>
          </p:cNvCxnSpPr>
          <p:nvPr/>
        </p:nvCxnSpPr>
        <p:spPr>
          <a:xfrm>
            <a:off x="1598915" y="1440072"/>
            <a:ext cx="9929056" cy="0"/>
          </a:xfrm>
          <a:prstGeom prst="line">
            <a:avLst/>
          </a:prstGeom>
          <a:noFill/>
          <a:ln w="12700" cap="flat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D016A29-79DA-4042-BC6B-02B1180E90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" y="269145"/>
            <a:ext cx="982468" cy="5732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8677" y="149087"/>
            <a:ext cx="1968423" cy="1528423"/>
          </a:xfrm>
          <a:prstGeom prst="rect">
            <a:avLst/>
          </a:prstGeom>
        </p:spPr>
      </p:pic>
      <p:sp>
        <p:nvSpPr>
          <p:cNvPr id="2" name="Triangle 1"/>
          <p:cNvSpPr/>
          <p:nvPr/>
        </p:nvSpPr>
        <p:spPr>
          <a:xfrm>
            <a:off x="8798314" y="2309025"/>
            <a:ext cx="2408663" cy="241981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9482759" y="1939693"/>
            <a:ext cx="1039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incentive</a:t>
            </a:r>
          </a:p>
        </p:txBody>
      </p:sp>
      <p:sp>
        <p:nvSpPr>
          <p:cNvPr id="4" name="TextBox 3"/>
          <p:cNvSpPr txBox="1"/>
          <p:nvPr/>
        </p:nvSpPr>
        <p:spPr>
          <a:xfrm flipH="1">
            <a:off x="7973537" y="4876214"/>
            <a:ext cx="1463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opportunity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96274" y="4876214"/>
            <a:ext cx="1530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rationalisation</a:t>
            </a:r>
          </a:p>
        </p:txBody>
      </p:sp>
    </p:spTree>
    <p:extLst>
      <p:ext uri="{BB962C8B-B14F-4D97-AF65-F5344CB8AC3E}">
        <p14:creationId xmlns:p14="http://schemas.microsoft.com/office/powerpoint/2010/main" val="899986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15CC074-0A8D-4E27-A204-BE74481815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" y="269145"/>
            <a:ext cx="982468" cy="57320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CBBE423-B4DC-4D95-9611-54813B142920}"/>
              </a:ext>
            </a:extLst>
          </p:cNvPr>
          <p:cNvSpPr/>
          <p:nvPr/>
        </p:nvSpPr>
        <p:spPr>
          <a:xfrm>
            <a:off x="1341" y="0"/>
            <a:ext cx="985480" cy="6858000"/>
          </a:xfrm>
          <a:prstGeom prst="rect">
            <a:avLst/>
          </a:prstGeom>
          <a:solidFill>
            <a:srgbClr val="FF3200"/>
          </a:solidFill>
          <a:ln w="12700" cap="flat">
            <a:solidFill>
              <a:srgbClr val="FF32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3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1F1F1F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" name="Shape 655">
            <a:extLst>
              <a:ext uri="{FF2B5EF4-FFF2-40B4-BE49-F238E27FC236}">
                <a16:creationId xmlns:a16="http://schemas.microsoft.com/office/drawing/2014/main" xmlns="" id="{0DC6E145-1AE2-41FE-B659-9F6419B06763}"/>
              </a:ext>
            </a:extLst>
          </p:cNvPr>
          <p:cNvSpPr txBox="1">
            <a:spLocks/>
          </p:cNvSpPr>
          <p:nvPr/>
        </p:nvSpPr>
        <p:spPr>
          <a:xfrm>
            <a:off x="1744571" y="571120"/>
            <a:ext cx="9929056" cy="569113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l" defTabSz="91431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-151" baseline="0">
                <a:ln>
                  <a:noFill/>
                </a:ln>
                <a:solidFill>
                  <a:srgbClr val="1F1F1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r>
              <a:rPr lang="en-US" sz="3200" b="0" dirty="0">
                <a:latin typeface="Ubuntu" panose="020B0504030602030204"/>
              </a:rPr>
              <a:t>Online Proctoring explained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b="0" dirty="0">
              <a:latin typeface="Ubuntu" panose="020B0504030602030204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b="0" dirty="0">
              <a:latin typeface="Ubuntu" panose="020B0504030602030204"/>
            </a:endParaRPr>
          </a:p>
          <a:p>
            <a:pPr hangingPunct="1"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r>
              <a:rPr lang="en-US" sz="2400" dirty="0">
                <a:solidFill>
                  <a:srgbClr val="000000"/>
                </a:solidFill>
              </a:rPr>
              <a:t>Online (or Remote) Proctoring:</a:t>
            </a:r>
          </a:p>
          <a:p>
            <a:pPr hangingPunct="1"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endParaRPr lang="en-US" sz="2400" dirty="0">
              <a:solidFill>
                <a:srgbClr val="000000"/>
              </a:solidFill>
            </a:endParaRPr>
          </a:p>
          <a:p>
            <a:pPr marL="457200" indent="-457200" hangingPunct="1">
              <a:buFont typeface="Arial" charset="0"/>
              <a:buChar char="•"/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r>
              <a:rPr lang="en-US" sz="2400" dirty="0">
                <a:solidFill>
                  <a:srgbClr val="000000"/>
                </a:solidFill>
              </a:rPr>
              <a:t>Using a person and/or system to support invigilation </a:t>
            </a:r>
          </a:p>
          <a:p>
            <a:pPr marL="457200" indent="-457200" hangingPunct="1">
              <a:buFont typeface="Arial" charset="0"/>
              <a:buChar char="•"/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r>
              <a:rPr lang="en-US" sz="2400" dirty="0">
                <a:solidFill>
                  <a:srgbClr val="000000"/>
                </a:solidFill>
              </a:rPr>
              <a:t>Where the proctor is not physically present </a:t>
            </a:r>
          </a:p>
          <a:p>
            <a:pPr marL="457200" indent="-457200" hangingPunct="1">
              <a:buFont typeface="Arial" charset="0"/>
              <a:buChar char="•"/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r>
              <a:rPr lang="en-US" sz="2400" dirty="0">
                <a:solidFill>
                  <a:srgbClr val="000000"/>
                </a:solidFill>
              </a:rPr>
              <a:t>Uses online connectivity to observe/ </a:t>
            </a:r>
            <a:r>
              <a:rPr lang="en-US" sz="2400" dirty="0" err="1">
                <a:solidFill>
                  <a:srgbClr val="000000"/>
                </a:solidFill>
              </a:rPr>
              <a:t>analyse</a:t>
            </a:r>
            <a:r>
              <a:rPr lang="en-US" sz="2400" dirty="0">
                <a:solidFill>
                  <a:srgbClr val="000000"/>
                </a:solidFill>
              </a:rPr>
              <a:t>/ record test taker </a:t>
            </a:r>
            <a:r>
              <a:rPr lang="en-US" sz="2400" dirty="0" err="1">
                <a:solidFill>
                  <a:srgbClr val="000000"/>
                </a:solidFill>
              </a:rPr>
              <a:t>behaviour</a:t>
            </a:r>
            <a:endParaRPr lang="en-US" sz="2400" dirty="0">
              <a:solidFill>
                <a:srgbClr val="000000"/>
              </a:solidFill>
            </a:endParaRPr>
          </a:p>
          <a:p>
            <a:pPr marL="457200" indent="-457200" hangingPunct="1">
              <a:buFont typeface="Arial" charset="0"/>
              <a:buChar char="•"/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endParaRPr lang="en-US" sz="2400" dirty="0">
              <a:solidFill>
                <a:srgbClr val="000000"/>
              </a:solidFill>
            </a:endParaRPr>
          </a:p>
          <a:p>
            <a:pPr marL="457200" indent="-457200" hangingPunct="1">
              <a:buFont typeface="Arial" charset="0"/>
              <a:buChar char="•"/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endParaRPr lang="en-US" sz="2400" dirty="0">
              <a:solidFill>
                <a:srgbClr val="000000"/>
              </a:solidFill>
            </a:endParaRPr>
          </a:p>
          <a:p>
            <a:pPr hangingPunct="1"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r>
              <a:rPr lang="en-US" sz="2400" dirty="0">
                <a:solidFill>
                  <a:srgbClr val="000000"/>
                </a:solidFill>
              </a:rPr>
              <a:t>	“The internet didn’t invent dishonesty”  (</a:t>
            </a:r>
            <a:r>
              <a:rPr lang="en-US" sz="2400" dirty="0" err="1">
                <a:solidFill>
                  <a:srgbClr val="000000"/>
                </a:solidFill>
              </a:rPr>
              <a:t>Berkey</a:t>
            </a:r>
            <a:r>
              <a:rPr lang="en-US" sz="2400" dirty="0">
                <a:solidFill>
                  <a:srgbClr val="000000"/>
                </a:solidFill>
              </a:rPr>
              <a:t> 2015)</a:t>
            </a:r>
          </a:p>
          <a:p>
            <a:pPr hangingPunct="1"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endParaRPr lang="en-US" sz="3200" dirty="0">
              <a:solidFill>
                <a:srgbClr val="000000"/>
              </a:solidFill>
            </a:endParaRPr>
          </a:p>
          <a:p>
            <a:pPr hangingPunct="1"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endParaRPr lang="en-US" sz="3200" dirty="0">
              <a:solidFill>
                <a:srgbClr val="000000"/>
              </a:solidFill>
            </a:endParaRPr>
          </a:p>
          <a:p>
            <a:pPr hangingPunct="1"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endParaRPr lang="en-US" sz="3200" dirty="0">
              <a:solidFill>
                <a:srgbClr val="000000"/>
              </a:solidFill>
            </a:endParaRPr>
          </a:p>
          <a:p>
            <a:pPr hangingPunct="1"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endParaRPr lang="en-US" sz="3200" dirty="0">
              <a:solidFill>
                <a:srgbClr val="000000"/>
              </a:solidFill>
            </a:endParaRPr>
          </a:p>
          <a:p>
            <a:pPr hangingPunct="1">
              <a:defRPr sz="3100" b="0" spc="-130">
                <a:latin typeface="Ubuntu"/>
                <a:ea typeface="Ubuntu"/>
                <a:cs typeface="Ubuntu"/>
                <a:sym typeface="Ubuntu"/>
              </a:defRPr>
            </a:pPr>
            <a:endParaRPr lang="en-US" sz="3200" dirty="0">
              <a:solidFill>
                <a:srgbClr val="000000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26E55B17-7664-4FAE-81D4-5762E7AB87D6}"/>
              </a:ext>
            </a:extLst>
          </p:cNvPr>
          <p:cNvCxnSpPr>
            <a:cxnSpLocks/>
          </p:cNvCxnSpPr>
          <p:nvPr/>
        </p:nvCxnSpPr>
        <p:spPr>
          <a:xfrm>
            <a:off x="1598915" y="1461092"/>
            <a:ext cx="9929056" cy="0"/>
          </a:xfrm>
          <a:prstGeom prst="line">
            <a:avLst/>
          </a:prstGeom>
          <a:noFill/>
          <a:ln w="12700" cap="flat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" name="Picture 2" descr="ÎÏÎ¿ÏÎ­Î»ÎµÏÎ¼Î± ÎµÎ¹ÎºÏÎ½Î±Ï Î³Î¹Î± online proctoring images">
            <a:extLst>
              <a:ext uri="{FF2B5EF4-FFF2-40B4-BE49-F238E27FC236}">
                <a16:creationId xmlns:a16="http://schemas.microsoft.com/office/drawing/2014/main" xmlns="" id="{E370B339-2408-47E8-8B55-32A5BA97B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283" y="3622118"/>
            <a:ext cx="3022124" cy="295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D016A29-79DA-4042-BC6B-02B1180E90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" y="269145"/>
            <a:ext cx="982468" cy="57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2799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1632</TotalTime>
  <Words>759</Words>
  <Application>Microsoft Macintosh PowerPoint</Application>
  <PresentationFormat>Widescreen</PresentationFormat>
  <Paragraphs>526</Paragraphs>
  <Slides>26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Arial</vt:lpstr>
      <vt:lpstr>Calibri</vt:lpstr>
      <vt:lpstr>Calibri Light</vt:lpstr>
      <vt:lpstr>DIN Alternate</vt:lpstr>
      <vt:lpstr>Helvetica</vt:lpstr>
      <vt:lpstr>Mangal</vt:lpstr>
      <vt:lpstr>Open Sans</vt:lpstr>
      <vt:lpstr>Times New Roman</vt:lpstr>
      <vt:lpstr>Ubuntu</vt:lpstr>
      <vt:lpstr>Ubuntu Light</vt:lpstr>
      <vt:lpstr>Ubuntu Medium</vt:lpstr>
      <vt:lpstr>Office Theme</vt:lpstr>
      <vt:lpstr>PowerPoint Presentation</vt:lpstr>
      <vt:lpstr>A picture is worth 1000 words.</vt:lpstr>
      <vt:lpstr>PowerPoint Presentation</vt:lpstr>
      <vt:lpstr>Comprehensive Portfolio  500+ Qualifications &amp; Growing.</vt:lpstr>
      <vt:lpstr>Comprehensive Portfolio  500+ Qualifications &amp; Growing.</vt:lpstr>
      <vt:lpstr>PowerPoint Presentation</vt:lpstr>
      <vt:lpstr>  Online Proctoring:  Online Proctoring explained   Evaluating Online Proctoring  Future developments &amp; research  PeopleCert &amp; Online Proctoring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Bouniol, Paul</dc:creator>
  <cp:lastModifiedBy>Roger Johnson</cp:lastModifiedBy>
  <cp:revision>140</cp:revision>
  <dcterms:created xsi:type="dcterms:W3CDTF">2018-10-30T10:08:11Z</dcterms:created>
  <dcterms:modified xsi:type="dcterms:W3CDTF">2018-11-28T09:12:59Z</dcterms:modified>
</cp:coreProperties>
</file>